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8" autoAdjust="0"/>
    <p:restoredTop sz="94660"/>
  </p:normalViewPr>
  <p:slideViewPr>
    <p:cSldViewPr snapToGrid="0">
      <p:cViewPr varScale="1">
        <p:scale>
          <a:sx n="111" d="100"/>
          <a:sy n="111" d="100"/>
        </p:scale>
        <p:origin x="3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45047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75950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83812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67678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83926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26518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266816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412766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13645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4215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2/23/2022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9385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2/23/2022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‹nº›</a:t>
            </a:fld>
            <a:endParaRPr lang="en-US"/>
          </a:p>
        </p:txBody>
      </p:sp>
    </p:spTree>
    <p:extLst>
      <p:ext uri="{BB962C8B-B14F-4D97-AF65-F5344CB8AC3E}">
        <p14:creationId xmlns:p14="http://schemas.microsoft.com/office/powerpoint/2010/main" val="5731759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Downloads/A%20HIST&#211;RIA%20DO%20COMPUTADOR.mp4"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Downloads/HISTORIA%20_%20A%20EVOLU&#199;&#195;O%20DOS%20COMPUTADORES.mp4"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ardware%20para%20iniciantes%20-%20Placa%20m&#227;e.mp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t.wikipedia.org/wiki/Byt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a:off x="0" y="5511800"/>
            <a:ext cx="12192000" cy="134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5400" dirty="0"/>
              <a:t>UC09 – Desenvolver Algoritmos</a:t>
            </a:r>
          </a:p>
        </p:txBody>
      </p:sp>
    </p:spTree>
    <p:extLst>
      <p:ext uri="{BB962C8B-B14F-4D97-AF65-F5344CB8AC3E}">
        <p14:creationId xmlns:p14="http://schemas.microsoft.com/office/powerpoint/2010/main" val="1484980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Arquivos</a:t>
            </a:r>
          </a:p>
          <a:p>
            <a:pPr marL="1200150" lvl="2" indent="-285750">
              <a:lnSpc>
                <a:spcPct val="150000"/>
              </a:lnSpc>
              <a:buFont typeface="Arial" panose="020B0604020202020204" pitchFamily="34" charset="0"/>
              <a:buChar char="•"/>
            </a:pPr>
            <a:r>
              <a:rPr lang="pt-BR" dirty="0"/>
              <a:t>Criando uma estrutura simples de criptografia</a:t>
            </a:r>
          </a:p>
          <a:p>
            <a:pPr marL="1200150" lvl="2" indent="-285750">
              <a:lnSpc>
                <a:spcPct val="150000"/>
              </a:lnSpc>
              <a:buFont typeface="Arial" panose="020B0604020202020204" pitchFamily="34" charset="0"/>
              <a:buChar char="•"/>
            </a:pPr>
            <a:r>
              <a:rPr lang="pt-BR" dirty="0"/>
              <a:t>Criptografia de Cesar</a:t>
            </a:r>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16028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Apesar dos computadores eletrônicos terem efetivamente aparecido somente na década de 40, os fundamentos em que se baseiam remontam a centenas ou até mesmo milhares de anos.</a:t>
            </a:r>
          </a:p>
          <a:p>
            <a:pPr lvl="1" algn="just">
              <a:lnSpc>
                <a:spcPct val="150000"/>
              </a:lnSpc>
            </a:pPr>
            <a:r>
              <a:rPr lang="pt-BR" b="0" i="0" dirty="0">
                <a:solidFill>
                  <a:schemeClr val="bg1"/>
                </a:solidFill>
                <a:effectLst/>
              </a:rPr>
              <a:t>Se levarmos em conta que o termo COMPUTAR significa fazer cálculos, contar, efetuar operações aritméticas, COMPUTADOR seria então o mecanismo ou máquina que auxilia essa tarefa, com vantagens no tempo gasto e na precisão. Inicialmente o homem utilizou seus próprios dedos para essa tarefa, dando origem ao sistema DECIMAL e aos termos DIGITAL e DIGITO. Para auxílio deste método, eram usados gravetos, contas ou marcas na parede.</a:t>
            </a: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84757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 partir do momento que o homem pré-histórico trocou seus hábitos nômades por aldeias e tribos fixas, desenvolvendo a lavoura, tornou-se necessário um método para a contagem do tempo, delimitando as épocas de plantio e colheita.</a:t>
            </a:r>
          </a:p>
          <a:p>
            <a:pPr lvl="1" algn="just">
              <a:lnSpc>
                <a:spcPct val="150000"/>
              </a:lnSpc>
            </a:pPr>
            <a:r>
              <a:rPr lang="pt-BR" b="0" i="0" dirty="0">
                <a:solidFill>
                  <a:schemeClr val="bg1"/>
                </a:solidFill>
                <a:effectLst/>
              </a:rPr>
              <a:t>Tábuas de argila foram desenterradas por arqueólogos no Oriente Médio, próximo à Babilônia, contendo tabuadas de multiplicação e recíprocos. Acredita-se que tenham sido escritas por volta de 1700 a.C. e usavam o sistema sexagesimal (base 60), dando origem às nossas atuais unidades de tempo.</a:t>
            </a:r>
            <a:br>
              <a:rPr lang="pt-BR" b="0" i="0" dirty="0">
                <a:solidFill>
                  <a:schemeClr val="bg1"/>
                </a:solidFill>
                <a:effectLst/>
              </a:rPr>
            </a:br>
            <a:r>
              <a:rPr lang="pt-BR" b="0" i="0" dirty="0">
                <a:solidFill>
                  <a:schemeClr val="bg1"/>
                </a:solidFill>
                <a:effectLst/>
              </a:rPr>
              <a:t> </a:t>
            </a:r>
          </a:p>
          <a:p>
            <a:pPr marL="1200150" lvl="2"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42245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Na medida em que os cálculos foram se complicando e aumentando de tamanho, sentiu-se a necessidade de um instrumento que viesse em auxílio, surgindo assim há cerca de 2.500 anos o ÁBACO. Este era formado por fios paralelos e contas ou arruelas deslizantes que, de acordo com a sua posição, representava a quantidade a ser trabalhada.</a:t>
            </a:r>
          </a:p>
          <a:p>
            <a:pPr lvl="1">
              <a:lnSpc>
                <a:spcPct val="150000"/>
              </a:lnSpc>
            </a:pPr>
            <a:r>
              <a:rPr lang="pt-BR" b="0" i="0" dirty="0">
                <a:solidFill>
                  <a:schemeClr val="bg1"/>
                </a:solidFill>
                <a:effectLst/>
              </a:rPr>
              <a:t>O ábaco russo era o mais simples: continha 10 contas, bastando contá-las para obtermos suas quantidades numéricas. </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78141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O ábaco chinês possuía 2 conjuntos por fio, contendo 5 contas no conjunto das unidades e 2 contas que representavam 5 unidades. A variante do ábaco mais conhecida é o SOROBAN, ábaco japonês simplificado (com 5 contas por fio, agrupadas 4x1), ainda hoje utilizado, sendo que em uso por mãos treinadas continuam eficientes e rápidos para trabalhos mais simples.</a:t>
            </a:r>
          </a:p>
          <a:p>
            <a:pPr lvl="1">
              <a:lnSpc>
                <a:spcPct val="150000"/>
              </a:lnSpc>
            </a:pPr>
            <a:r>
              <a:rPr lang="pt-BR" b="0" i="0" dirty="0">
                <a:solidFill>
                  <a:schemeClr val="bg1"/>
                </a:solidFill>
                <a:effectLst/>
              </a:rPr>
              <a:t>Esse sistema de contas e fios recebeu o nome de </a:t>
            </a:r>
            <a:r>
              <a:rPr lang="pt-BR" b="0" i="0" dirty="0" err="1">
                <a:solidFill>
                  <a:schemeClr val="bg1"/>
                </a:solidFill>
                <a:effectLst/>
              </a:rPr>
              <a:t>calculi</a:t>
            </a:r>
            <a:r>
              <a:rPr lang="pt-BR" b="0" i="0" dirty="0">
                <a:solidFill>
                  <a:schemeClr val="bg1"/>
                </a:solidFill>
                <a:effectLst/>
              </a:rPr>
              <a:t> pelos romanos, dando origem à palavra cálculo.</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276144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pic>
        <p:nvPicPr>
          <p:cNvPr id="2054" name="Picture 6">
            <a:extLst>
              <a:ext uri="{FF2B5EF4-FFF2-40B4-BE49-F238E27FC236}">
                <a16:creationId xmlns:a16="http://schemas.microsoft.com/office/drawing/2014/main" id="{06DE7038-4EB0-43CF-ACF7-28096B7F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888" y="3017520"/>
            <a:ext cx="4289367" cy="285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7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a:p>
            <a:pPr lvl="1">
              <a:lnSpc>
                <a:spcPct val="150000"/>
              </a:lnSpc>
            </a:pPr>
            <a:r>
              <a:rPr lang="pt-BR" b="0" i="0" dirty="0">
                <a:solidFill>
                  <a:schemeClr val="bg1"/>
                </a:solidFill>
                <a:effectLst/>
              </a:rPr>
              <a:t>Os Bastões de Napier foram criados como auxílio à multiplicação, pelo nobre escocês de Edimburgo, o matemático John Napier (1550-1617), inventor dos logaritmos. Dispositivos semelhantes já vinham sendo usados desde o século XVI mas somente em 1614 foram documentados. Os bastões de Napier eram um conjunto de 9 bastões, um para cada dígito, que transformavam a multiplicação de dois números numa soma das tabuadas de cada dígito</a:t>
            </a:r>
          </a:p>
        </p:txBody>
      </p:sp>
    </p:spTree>
    <p:extLst>
      <p:ext uri="{BB962C8B-B14F-4D97-AF65-F5344CB8AC3E}">
        <p14:creationId xmlns:p14="http://schemas.microsoft.com/office/powerpoint/2010/main" val="197699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p:txBody>
      </p:sp>
      <p:pic>
        <p:nvPicPr>
          <p:cNvPr id="3074" name="Picture 2">
            <a:extLst>
              <a:ext uri="{FF2B5EF4-FFF2-40B4-BE49-F238E27FC236}">
                <a16:creationId xmlns:a16="http://schemas.microsoft.com/office/drawing/2014/main" id="{A780E264-6D9B-4995-B8B9-F70EC9805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094" y="2866373"/>
            <a:ext cx="5139950" cy="317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56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XVII</a:t>
            </a:r>
            <a:r>
              <a:rPr lang="pt-BR" b="0" i="0" dirty="0">
                <a:solidFill>
                  <a:schemeClr val="bg1"/>
                </a:solidFill>
                <a:effectLst/>
              </a:rPr>
              <a:t> - O francês Blaise Pascal projeta uma calculadora que soma e subtrai e o alemão Gottfried Wilhelm Leibniz incorpora operações de multiplicar e dividir à máquina.</a:t>
            </a:r>
          </a:p>
          <a:p>
            <a:pPr lvl="1">
              <a:lnSpc>
                <a:spcPct val="150000"/>
              </a:lnSpc>
            </a:pPr>
            <a:r>
              <a:rPr lang="pt-BR" b="1" i="0" dirty="0">
                <a:solidFill>
                  <a:schemeClr val="bg1"/>
                </a:solidFill>
                <a:effectLst/>
              </a:rPr>
              <a:t>XVIII </a:t>
            </a:r>
            <a:r>
              <a:rPr lang="pt-BR" b="0" i="0" dirty="0">
                <a:solidFill>
                  <a:schemeClr val="bg1"/>
                </a:solidFill>
                <a:effectLst/>
              </a:rPr>
              <a:t>- O francês Joseph Marie </a:t>
            </a:r>
            <a:r>
              <a:rPr lang="pt-BR" b="0" i="0" dirty="0" err="1">
                <a:solidFill>
                  <a:schemeClr val="bg1"/>
                </a:solidFill>
                <a:effectLst/>
              </a:rPr>
              <a:t>Jacquard</a:t>
            </a:r>
            <a:r>
              <a:rPr lang="pt-BR" b="0" i="0" dirty="0">
                <a:solidFill>
                  <a:schemeClr val="bg1"/>
                </a:solidFill>
                <a:effectLst/>
              </a:rPr>
              <a:t> constrói um tear automatizado: cartões perfurados controlam o movimento da máquina.</a:t>
            </a:r>
          </a:p>
          <a:p>
            <a:pPr lvl="1">
              <a:lnSpc>
                <a:spcPct val="150000"/>
              </a:lnSpc>
            </a:pPr>
            <a:r>
              <a:rPr lang="pt-BR" b="1" i="0" dirty="0">
                <a:solidFill>
                  <a:schemeClr val="bg1"/>
                </a:solidFill>
                <a:effectLst/>
              </a:rPr>
              <a:t>1834</a:t>
            </a:r>
            <a:r>
              <a:rPr lang="pt-BR" b="0" i="0" dirty="0">
                <a:solidFill>
                  <a:schemeClr val="bg1"/>
                </a:solidFill>
                <a:effectLst/>
              </a:rPr>
              <a:t> - O inglês Charles Babbage projeta a máquina analítica capaz de armazenar informações.</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69455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1847</a:t>
            </a:r>
            <a:r>
              <a:rPr lang="pt-BR" b="0" i="0" dirty="0">
                <a:solidFill>
                  <a:schemeClr val="bg1"/>
                </a:solidFill>
                <a:effectLst/>
              </a:rPr>
              <a:t> - O inglês George </a:t>
            </a:r>
            <a:r>
              <a:rPr lang="pt-BR" b="0" i="0" dirty="0" err="1">
                <a:solidFill>
                  <a:schemeClr val="bg1"/>
                </a:solidFill>
                <a:effectLst/>
              </a:rPr>
              <a:t>Boole</a:t>
            </a:r>
            <a:r>
              <a:rPr lang="pt-BR" b="0" i="0" dirty="0">
                <a:solidFill>
                  <a:schemeClr val="bg1"/>
                </a:solidFill>
                <a:effectLst/>
              </a:rPr>
              <a:t> estabelece a lógica binária para armazenar informações.</a:t>
            </a:r>
          </a:p>
          <a:p>
            <a:pPr lvl="1">
              <a:lnSpc>
                <a:spcPct val="150000"/>
              </a:lnSpc>
            </a:pPr>
            <a:r>
              <a:rPr lang="pt-BR" b="1" i="0" dirty="0">
                <a:solidFill>
                  <a:schemeClr val="bg1"/>
                </a:solidFill>
                <a:effectLst/>
              </a:rPr>
              <a:t>1890</a:t>
            </a:r>
            <a:r>
              <a:rPr lang="pt-BR" b="0" i="0" dirty="0">
                <a:solidFill>
                  <a:schemeClr val="bg1"/>
                </a:solidFill>
                <a:effectLst/>
              </a:rPr>
              <a:t> - O norte-americano Hermann </a:t>
            </a:r>
            <a:r>
              <a:rPr lang="pt-BR" b="0" i="0" dirty="0" err="1">
                <a:solidFill>
                  <a:schemeClr val="bg1"/>
                </a:solidFill>
                <a:effectLst/>
              </a:rPr>
              <a:t>Hollerith</a:t>
            </a:r>
            <a:r>
              <a:rPr lang="pt-BR" b="0" i="0" dirty="0">
                <a:solidFill>
                  <a:schemeClr val="bg1"/>
                </a:solidFill>
                <a:effectLst/>
              </a:rPr>
              <a:t> constrói o primeiro computador mecânico.</a:t>
            </a:r>
          </a:p>
          <a:p>
            <a:pPr lvl="1">
              <a:lnSpc>
                <a:spcPct val="150000"/>
              </a:lnSpc>
            </a:pPr>
            <a:r>
              <a:rPr lang="pt-BR" b="1" i="0" dirty="0">
                <a:solidFill>
                  <a:schemeClr val="bg1"/>
                </a:solidFill>
                <a:effectLst/>
              </a:rPr>
              <a:t>1924</a:t>
            </a:r>
            <a:r>
              <a:rPr lang="pt-BR" b="0" i="0" dirty="0">
                <a:solidFill>
                  <a:schemeClr val="bg1"/>
                </a:solidFill>
                <a:effectLst/>
              </a:rPr>
              <a:t> - Nasce a </a:t>
            </a:r>
            <a:r>
              <a:rPr lang="pt-BR" b="0" i="0" dirty="0" err="1">
                <a:solidFill>
                  <a:schemeClr val="bg1"/>
                </a:solidFill>
                <a:effectLst/>
              </a:rPr>
              <a:t>International</a:t>
            </a:r>
            <a:r>
              <a:rPr lang="pt-BR" b="0" i="0" dirty="0">
                <a:solidFill>
                  <a:schemeClr val="bg1"/>
                </a:solidFill>
                <a:effectLst/>
              </a:rPr>
              <a:t> Business </a:t>
            </a:r>
            <a:r>
              <a:rPr lang="pt-BR" b="0" i="0" dirty="0" err="1">
                <a:solidFill>
                  <a:schemeClr val="bg1"/>
                </a:solidFill>
                <a:effectLst/>
              </a:rPr>
              <a:t>Machines</a:t>
            </a:r>
            <a:r>
              <a:rPr lang="pt-BR" b="0" i="0" dirty="0">
                <a:solidFill>
                  <a:schemeClr val="bg1"/>
                </a:solidFill>
                <a:effectLst/>
              </a:rPr>
              <a:t> Corporation (IBM), nos Estados Unidos.</a:t>
            </a:r>
          </a:p>
          <a:p>
            <a:pPr lvl="1">
              <a:lnSpc>
                <a:spcPct val="150000"/>
              </a:lnSpc>
            </a:pPr>
            <a:r>
              <a:rPr lang="pt-BR" b="1" i="0" dirty="0">
                <a:solidFill>
                  <a:schemeClr val="bg1"/>
                </a:solidFill>
                <a:effectLst/>
              </a:rPr>
              <a:t>1938</a:t>
            </a:r>
            <a:r>
              <a:rPr lang="pt-BR" b="0" i="0" dirty="0">
                <a:solidFill>
                  <a:schemeClr val="bg1"/>
                </a:solidFill>
                <a:effectLst/>
              </a:rPr>
              <a:t> - O alemão Konrad Zuse faz o primeiro computador elétrico usando a teoria binária.</a:t>
            </a:r>
          </a:p>
          <a:p>
            <a:pPr lvl="1">
              <a:lnSpc>
                <a:spcPct val="150000"/>
              </a:lnSpc>
            </a:pPr>
            <a:r>
              <a:rPr lang="pt-BR" b="1" i="0" dirty="0">
                <a:solidFill>
                  <a:schemeClr val="bg1"/>
                </a:solidFill>
                <a:effectLst/>
              </a:rPr>
              <a:t>1943</a:t>
            </a:r>
            <a:r>
              <a:rPr lang="pt-BR" b="0" i="0" dirty="0">
                <a:solidFill>
                  <a:schemeClr val="bg1"/>
                </a:solidFill>
                <a:effectLst/>
              </a:rPr>
              <a:t> - O inglês Alan Turing constrói a primeira geração de computadores modernos, que utilizam válvulas.</a:t>
            </a:r>
          </a:p>
          <a:p>
            <a:pPr lvl="1">
              <a:lnSpc>
                <a:spcPct val="150000"/>
              </a:lnSpc>
            </a:pPr>
            <a:r>
              <a:rPr lang="pt-BR" b="1" i="0" dirty="0">
                <a:solidFill>
                  <a:schemeClr val="bg1"/>
                </a:solidFill>
                <a:effectLst/>
              </a:rPr>
              <a:t>1944</a:t>
            </a:r>
            <a:r>
              <a:rPr lang="pt-BR" b="0" i="0" dirty="0">
                <a:solidFill>
                  <a:schemeClr val="bg1"/>
                </a:solidFill>
                <a:effectLst/>
              </a:rPr>
              <a:t> - O norte-americano Howard </a:t>
            </a:r>
            <a:r>
              <a:rPr lang="pt-BR" b="0" i="0" dirty="0" err="1">
                <a:solidFill>
                  <a:schemeClr val="bg1"/>
                </a:solidFill>
                <a:effectLst/>
              </a:rPr>
              <a:t>Aiken</a:t>
            </a:r>
            <a:r>
              <a:rPr lang="pt-BR" b="0" i="0" dirty="0">
                <a:solidFill>
                  <a:schemeClr val="bg1"/>
                </a:solidFill>
                <a:effectLst/>
              </a:rPr>
              <a:t> termina o Mark I, o primeiro computador eletromecânico.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422948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Docente</a:t>
            </a:r>
          </a:p>
          <a:p>
            <a:pPr algn="just">
              <a:lnSpc>
                <a:spcPct val="150000"/>
              </a:lnSpc>
            </a:pPr>
            <a:r>
              <a:rPr lang="pt-BR" sz="2000" dirty="0"/>
              <a:t>Edilson Silva Desenvolvedor </a:t>
            </a:r>
            <a:r>
              <a:rPr lang="pt-BR" sz="2000" dirty="0" err="1"/>
              <a:t>FullStack</a:t>
            </a:r>
            <a:r>
              <a:rPr lang="pt-BR" sz="2000" dirty="0"/>
              <a:t> | Web | Mobile | Docente das Instituições Senac SP | FIAP São Paulo</a:t>
            </a:r>
          </a:p>
          <a:p>
            <a:pPr algn="just">
              <a:lnSpc>
                <a:spcPct val="150000"/>
              </a:lnSpc>
            </a:pPr>
            <a:r>
              <a:rPr lang="pt-BR" sz="2000" dirty="0"/>
              <a:t>Com mais de 20 anos de experiência em tecnologia, desenvolve projetos para Web e Mobile </a:t>
            </a:r>
            <a:r>
              <a:rPr lang="pt-BR" sz="2000" dirty="0" err="1"/>
              <a:t>FullStack</a:t>
            </a:r>
            <a:r>
              <a:rPr lang="pt-BR" sz="2000" dirty="0"/>
              <a:t> com as principais tecnologias atuantes no mercado, tais como Javascript, Node, Java, </a:t>
            </a:r>
            <a:r>
              <a:rPr lang="pt-BR" sz="2000" dirty="0" err="1"/>
              <a:t>SpringBoot</a:t>
            </a:r>
            <a:r>
              <a:rPr lang="pt-BR" sz="2000" dirty="0"/>
              <a:t>, </a:t>
            </a:r>
            <a:r>
              <a:rPr lang="pt-BR" sz="2000" dirty="0" err="1"/>
              <a:t>Kotlin</a:t>
            </a:r>
            <a:r>
              <a:rPr lang="pt-BR" sz="2000" dirty="0"/>
              <a:t>, Docker.</a:t>
            </a:r>
          </a:p>
        </p:txBody>
      </p:sp>
    </p:spTree>
    <p:extLst>
      <p:ext uri="{BB962C8B-B14F-4D97-AF65-F5344CB8AC3E}">
        <p14:creationId xmlns:p14="http://schemas.microsoft.com/office/powerpoint/2010/main" val="146424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1946</a:t>
            </a:r>
            <a:r>
              <a:rPr lang="pt-BR" b="0" i="0" dirty="0">
                <a:solidFill>
                  <a:schemeClr val="bg1"/>
                </a:solidFill>
                <a:effectLst/>
              </a:rPr>
              <a:t> - O Eletronic </a:t>
            </a:r>
            <a:r>
              <a:rPr lang="pt-BR" b="0" i="0" dirty="0" err="1">
                <a:solidFill>
                  <a:schemeClr val="bg1"/>
                </a:solidFill>
                <a:effectLst/>
              </a:rPr>
              <a:t>Numerical</a:t>
            </a:r>
            <a:r>
              <a:rPr lang="pt-BR" b="0" i="0" dirty="0">
                <a:solidFill>
                  <a:schemeClr val="bg1"/>
                </a:solidFill>
                <a:effectLst/>
              </a:rPr>
              <a:t> </a:t>
            </a:r>
            <a:r>
              <a:rPr lang="pt-BR" b="0" i="0" dirty="0" err="1">
                <a:solidFill>
                  <a:schemeClr val="bg1"/>
                </a:solidFill>
                <a:effectLst/>
              </a:rPr>
              <a:t>Integrator</a:t>
            </a:r>
            <a:r>
              <a:rPr lang="pt-BR" b="0" i="0" dirty="0">
                <a:solidFill>
                  <a:schemeClr val="bg1"/>
                </a:solidFill>
                <a:effectLst/>
              </a:rPr>
              <a:t> </a:t>
            </a:r>
            <a:r>
              <a:rPr lang="pt-BR" b="0" i="0" dirty="0" err="1">
                <a:solidFill>
                  <a:schemeClr val="bg1"/>
                </a:solidFill>
                <a:effectLst/>
              </a:rPr>
              <a:t>and</a:t>
            </a:r>
            <a:r>
              <a:rPr lang="pt-BR" b="0" i="0" dirty="0">
                <a:solidFill>
                  <a:schemeClr val="bg1"/>
                </a:solidFill>
                <a:effectLst/>
              </a:rPr>
              <a:t> Computer (</a:t>
            </a:r>
            <a:r>
              <a:rPr lang="pt-BR" b="0" i="0" dirty="0" err="1">
                <a:solidFill>
                  <a:schemeClr val="bg1"/>
                </a:solidFill>
                <a:effectLst/>
              </a:rPr>
              <a:t>Eniac</a:t>
            </a:r>
            <a:r>
              <a:rPr lang="pt-BR" b="0" i="0" dirty="0">
                <a:solidFill>
                  <a:schemeClr val="bg1"/>
                </a:solidFill>
                <a:effectLst/>
              </a:rPr>
              <a:t>), primeiro computador eletrônico, é criado nos EUA.</a:t>
            </a:r>
          </a:p>
          <a:p>
            <a:pPr lvl="1">
              <a:lnSpc>
                <a:spcPct val="150000"/>
              </a:lnSpc>
            </a:pPr>
            <a:r>
              <a:rPr lang="pt-BR" b="1" i="0" dirty="0">
                <a:solidFill>
                  <a:schemeClr val="bg1"/>
                </a:solidFill>
                <a:effectLst/>
              </a:rPr>
              <a:t>1947</a:t>
            </a:r>
            <a:r>
              <a:rPr lang="pt-BR" b="0" i="0" dirty="0">
                <a:solidFill>
                  <a:schemeClr val="bg1"/>
                </a:solidFill>
                <a:effectLst/>
              </a:rPr>
              <a:t> - Criação do transistor, substituto da válvula, que permite máquinas mais rápidas.</a:t>
            </a:r>
          </a:p>
          <a:p>
            <a:pPr lvl="1">
              <a:lnSpc>
                <a:spcPct val="150000"/>
              </a:lnSpc>
            </a:pPr>
            <a:r>
              <a:rPr lang="pt-BR" b="1" i="0" dirty="0">
                <a:solidFill>
                  <a:schemeClr val="bg1"/>
                </a:solidFill>
                <a:effectLst/>
              </a:rPr>
              <a:t>1957</a:t>
            </a:r>
            <a:r>
              <a:rPr lang="pt-BR" b="0" i="0" dirty="0">
                <a:solidFill>
                  <a:schemeClr val="bg1"/>
                </a:solidFill>
                <a:effectLst/>
              </a:rPr>
              <a:t> - Primeiros modelos de computadores transistorizados chegam ao mercado.</a:t>
            </a:r>
          </a:p>
          <a:p>
            <a:pPr lvl="1">
              <a:lnSpc>
                <a:spcPct val="150000"/>
              </a:lnSpc>
            </a:pPr>
            <a:r>
              <a:rPr lang="pt-BR" b="1" i="0" dirty="0">
                <a:solidFill>
                  <a:schemeClr val="bg1"/>
                </a:solidFill>
                <a:effectLst/>
              </a:rPr>
              <a:t>1958</a:t>
            </a:r>
            <a:r>
              <a:rPr lang="pt-BR" b="0" i="0" dirty="0">
                <a:solidFill>
                  <a:schemeClr val="bg1"/>
                </a:solidFill>
                <a:effectLst/>
              </a:rPr>
              <a:t> - Criação do chip, circuito integrado que permite a miniaturização dos equipamentos eletrônicos.</a:t>
            </a:r>
          </a:p>
          <a:p>
            <a:pPr lvl="1">
              <a:lnSpc>
                <a:spcPct val="150000"/>
              </a:lnSpc>
            </a:pPr>
            <a:r>
              <a:rPr lang="pt-BR" b="1" i="0" dirty="0">
                <a:solidFill>
                  <a:schemeClr val="bg1"/>
                </a:solidFill>
                <a:effectLst/>
              </a:rPr>
              <a:t>1969</a:t>
            </a:r>
            <a:r>
              <a:rPr lang="pt-BR" b="0" i="0" dirty="0">
                <a:solidFill>
                  <a:schemeClr val="bg1"/>
                </a:solidFill>
                <a:effectLst/>
              </a:rPr>
              <a:t> - Criação da </a:t>
            </a:r>
            <a:r>
              <a:rPr lang="pt-BR" b="0" i="0" dirty="0" err="1">
                <a:solidFill>
                  <a:schemeClr val="bg1"/>
                </a:solidFill>
                <a:effectLst/>
              </a:rPr>
              <a:t>Arpanet</a:t>
            </a:r>
            <a:r>
              <a:rPr lang="pt-BR" b="0" i="0" dirty="0">
                <a:solidFill>
                  <a:schemeClr val="bg1"/>
                </a:solidFill>
                <a:effectLst/>
              </a:rPr>
              <a:t>, rede de informações do Departamento de Defesa norte-americano interligando universidades e empresas, que dará origem à Internet.</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26809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1974</a:t>
            </a:r>
            <a:r>
              <a:rPr lang="pt-BR" b="0" i="0" dirty="0">
                <a:solidFill>
                  <a:schemeClr val="bg1"/>
                </a:solidFill>
                <a:effectLst/>
              </a:rPr>
              <a:t> - A Intel projeta o microprocessador 8080, que origina os microcomputadores.</a:t>
            </a:r>
          </a:p>
          <a:p>
            <a:pPr lvl="1">
              <a:lnSpc>
                <a:spcPct val="150000"/>
              </a:lnSpc>
            </a:pPr>
            <a:r>
              <a:rPr lang="pt-BR" b="1" i="0" dirty="0">
                <a:solidFill>
                  <a:schemeClr val="bg1"/>
                </a:solidFill>
                <a:effectLst/>
              </a:rPr>
              <a:t>1975</a:t>
            </a:r>
            <a:r>
              <a:rPr lang="pt-BR" b="0" i="0" dirty="0">
                <a:solidFill>
                  <a:schemeClr val="bg1"/>
                </a:solidFill>
                <a:effectLst/>
              </a:rPr>
              <a:t> - Os norte-americanos Bill Gates e Paul </a:t>
            </a:r>
            <a:r>
              <a:rPr lang="pt-BR" b="0" i="0" dirty="0" err="1">
                <a:solidFill>
                  <a:schemeClr val="bg1"/>
                </a:solidFill>
                <a:effectLst/>
              </a:rPr>
              <a:t>Alen</a:t>
            </a:r>
            <a:r>
              <a:rPr lang="pt-BR" b="0" i="0" dirty="0">
                <a:solidFill>
                  <a:schemeClr val="bg1"/>
                </a:solidFill>
                <a:effectLst/>
              </a:rPr>
              <a:t> fundam a Microsoft.</a:t>
            </a:r>
          </a:p>
          <a:p>
            <a:pPr lvl="1">
              <a:lnSpc>
                <a:spcPct val="150000"/>
              </a:lnSpc>
            </a:pPr>
            <a:r>
              <a:rPr lang="pt-BR" b="1" i="0" dirty="0">
                <a:solidFill>
                  <a:schemeClr val="bg1"/>
                </a:solidFill>
                <a:effectLst/>
              </a:rPr>
              <a:t>1976</a:t>
            </a:r>
            <a:r>
              <a:rPr lang="pt-BR" b="0" i="0" dirty="0">
                <a:solidFill>
                  <a:schemeClr val="bg1"/>
                </a:solidFill>
                <a:effectLst/>
              </a:rPr>
              <a:t> - Lançamento do Apple I, primeiro microcomputador comercial, inventado por </a:t>
            </a:r>
            <a:r>
              <a:rPr lang="pt-BR" b="0" i="0" dirty="0" err="1">
                <a:solidFill>
                  <a:schemeClr val="bg1"/>
                </a:solidFill>
                <a:effectLst/>
              </a:rPr>
              <a:t>Steves</a:t>
            </a:r>
            <a:r>
              <a:rPr lang="pt-BR" b="0" i="0" dirty="0">
                <a:solidFill>
                  <a:schemeClr val="bg1"/>
                </a:solidFill>
                <a:effectLst/>
              </a:rPr>
              <a:t> Jobs e por </a:t>
            </a:r>
            <a:r>
              <a:rPr lang="pt-BR" b="0" i="0" dirty="0" err="1">
                <a:solidFill>
                  <a:schemeClr val="bg1"/>
                </a:solidFill>
                <a:effectLst/>
              </a:rPr>
              <a:t>Steves</a:t>
            </a:r>
            <a:r>
              <a:rPr lang="pt-BR" b="0" i="0" dirty="0">
                <a:solidFill>
                  <a:schemeClr val="bg1"/>
                </a:solidFill>
                <a:effectLst/>
              </a:rPr>
              <a:t> </a:t>
            </a:r>
            <a:r>
              <a:rPr lang="pt-BR" b="0" i="0" dirty="0" err="1">
                <a:solidFill>
                  <a:schemeClr val="bg1"/>
                </a:solidFill>
                <a:effectLst/>
              </a:rPr>
              <a:t>Woznick</a:t>
            </a:r>
            <a:r>
              <a:rPr lang="pt-BR" b="0" i="0" dirty="0">
                <a:solidFill>
                  <a:schemeClr val="bg1"/>
                </a:solidFill>
                <a:effectLst/>
              </a:rPr>
              <a:t>.</a:t>
            </a:r>
          </a:p>
          <a:p>
            <a:pPr lvl="1">
              <a:lnSpc>
                <a:spcPct val="150000"/>
              </a:lnSpc>
            </a:pPr>
            <a:r>
              <a:rPr lang="pt-BR" b="1" i="0" dirty="0">
                <a:solidFill>
                  <a:schemeClr val="bg1"/>
                </a:solidFill>
                <a:effectLst/>
              </a:rPr>
              <a:t>1981</a:t>
            </a:r>
            <a:r>
              <a:rPr lang="pt-BR" b="0" i="0" dirty="0">
                <a:solidFill>
                  <a:schemeClr val="bg1"/>
                </a:solidFill>
                <a:effectLst/>
              </a:rPr>
              <a:t> - A IBM o lança seu microcomputador - o PC - com o sistema operacional MS-DOS, elaborado pela Microsoft.</a:t>
            </a:r>
          </a:p>
          <a:p>
            <a:pPr lvl="1">
              <a:lnSpc>
                <a:spcPct val="150000"/>
              </a:lnSpc>
            </a:pPr>
            <a:r>
              <a:rPr lang="pt-BR" b="1" i="0" dirty="0">
                <a:solidFill>
                  <a:schemeClr val="bg1"/>
                </a:solidFill>
                <a:effectLst/>
              </a:rPr>
              <a:t>1983</a:t>
            </a:r>
            <a:r>
              <a:rPr lang="pt-BR" b="0" i="0" dirty="0">
                <a:solidFill>
                  <a:schemeClr val="bg1"/>
                </a:solidFill>
                <a:effectLst/>
              </a:rPr>
              <a:t> - A IBM lança o PC-XT, com disco rígido.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565630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1984</a:t>
            </a:r>
            <a:r>
              <a:rPr lang="pt-BR" b="0" i="0" dirty="0">
                <a:solidFill>
                  <a:schemeClr val="bg1"/>
                </a:solidFill>
                <a:effectLst/>
              </a:rPr>
              <a:t> - A </a:t>
            </a:r>
            <a:r>
              <a:rPr lang="pt-BR" b="0" i="0" dirty="0" err="1">
                <a:solidFill>
                  <a:schemeClr val="bg1"/>
                </a:solidFill>
                <a:effectLst/>
              </a:rPr>
              <a:t>National</a:t>
            </a:r>
            <a:r>
              <a:rPr lang="pt-BR" b="0" i="0" dirty="0">
                <a:solidFill>
                  <a:schemeClr val="bg1"/>
                </a:solidFill>
                <a:effectLst/>
              </a:rPr>
              <a:t> Science Foundation, nos Estados Unidos, cria a Internet, rede mundial de computadores que conecta governos, universidades e companhias.</a:t>
            </a:r>
          </a:p>
          <a:p>
            <a:pPr lvl="1">
              <a:lnSpc>
                <a:spcPct val="150000"/>
              </a:lnSpc>
            </a:pPr>
            <a:r>
              <a:rPr lang="pt-BR" b="1" i="0" dirty="0">
                <a:solidFill>
                  <a:schemeClr val="bg1"/>
                </a:solidFill>
                <a:effectLst/>
              </a:rPr>
              <a:t>1984</a:t>
            </a:r>
            <a:r>
              <a:rPr lang="pt-BR" b="0" i="0" dirty="0">
                <a:solidFill>
                  <a:schemeClr val="bg1"/>
                </a:solidFill>
                <a:effectLst/>
              </a:rPr>
              <a:t> -- A Apple lança o Macintosh, primeiro computador a utilizar ícones e mouse.</a:t>
            </a:r>
          </a:p>
          <a:p>
            <a:pPr lvl="1">
              <a:lnSpc>
                <a:spcPct val="150000"/>
              </a:lnSpc>
            </a:pPr>
            <a:r>
              <a:rPr lang="pt-BR" b="1" i="0" dirty="0">
                <a:solidFill>
                  <a:schemeClr val="bg1"/>
                </a:solidFill>
                <a:effectLst/>
              </a:rPr>
              <a:t>1985</a:t>
            </a:r>
            <a:r>
              <a:rPr lang="pt-BR" b="0" i="0" dirty="0">
                <a:solidFill>
                  <a:schemeClr val="bg1"/>
                </a:solidFill>
                <a:effectLst/>
              </a:rPr>
              <a:t> - A Microsoft lança o Windows para o PC, que só obtém sucesso com a versão 3.0 (1990).</a:t>
            </a:r>
          </a:p>
          <a:p>
            <a:pPr lvl="1">
              <a:lnSpc>
                <a:spcPct val="150000"/>
              </a:lnSpc>
            </a:pPr>
            <a:r>
              <a:rPr lang="pt-BR" b="1" i="0" dirty="0">
                <a:solidFill>
                  <a:schemeClr val="bg1"/>
                </a:solidFill>
                <a:effectLst/>
              </a:rPr>
              <a:t>1993</a:t>
            </a:r>
            <a:r>
              <a:rPr lang="pt-BR" b="0" i="0" dirty="0">
                <a:solidFill>
                  <a:schemeClr val="bg1"/>
                </a:solidFill>
                <a:effectLst/>
              </a:rPr>
              <a:t> - A Intel lança o Pentium.</a:t>
            </a:r>
          </a:p>
          <a:p>
            <a:pPr lvl="1">
              <a:lnSpc>
                <a:spcPct val="150000"/>
              </a:lnSpc>
            </a:pPr>
            <a:r>
              <a:rPr lang="pt-BR" b="1" i="0" dirty="0">
                <a:solidFill>
                  <a:schemeClr val="bg1"/>
                </a:solidFill>
                <a:effectLst/>
              </a:rPr>
              <a:t>1998</a:t>
            </a:r>
            <a:r>
              <a:rPr lang="pt-BR" b="0" i="0" dirty="0">
                <a:solidFill>
                  <a:schemeClr val="bg1"/>
                </a:solidFill>
                <a:effectLst/>
              </a:rPr>
              <a:t> - A Intel lança o Pentium II.</a:t>
            </a:r>
          </a:p>
          <a:p>
            <a:pPr lvl="1">
              <a:lnSpc>
                <a:spcPct val="150000"/>
              </a:lnSpc>
            </a:pPr>
            <a:r>
              <a:rPr lang="pt-BR" b="1" i="0" dirty="0">
                <a:solidFill>
                  <a:schemeClr val="bg1"/>
                </a:solidFill>
                <a:effectLst/>
              </a:rPr>
              <a:t>1999</a:t>
            </a:r>
            <a:r>
              <a:rPr lang="pt-BR" b="0" i="0" dirty="0">
                <a:solidFill>
                  <a:schemeClr val="bg1"/>
                </a:solidFill>
                <a:effectLst/>
              </a:rPr>
              <a:t> - A Intel lança o Pentium III.</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83479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err="1">
                <a:solidFill>
                  <a:schemeClr val="bg1"/>
                </a:solidFill>
                <a:effectLst/>
                <a:hlinkClick r:id="rId3" action="ppaction://hlinkfile"/>
              </a:rPr>
              <a:t>historia_do_computador</a:t>
            </a:r>
            <a:endParaRPr lang="pt-BR" dirty="0">
              <a:solidFill>
                <a:schemeClr val="bg1"/>
              </a:solidFill>
            </a:endParaRPr>
          </a:p>
          <a:p>
            <a:pPr lvl="1">
              <a:lnSpc>
                <a:spcPct val="150000"/>
              </a:lnSpc>
            </a:pPr>
            <a:endParaRPr lang="pt-BR" b="0" i="0" dirty="0">
              <a:solidFill>
                <a:schemeClr val="bg1"/>
              </a:solidFill>
              <a:effectLst/>
            </a:endParaRPr>
          </a:p>
          <a:p>
            <a:pPr lvl="1">
              <a:lnSpc>
                <a:spcPct val="150000"/>
              </a:lnSpc>
            </a:pPr>
            <a:r>
              <a:rPr lang="pt-BR" b="0" i="0" dirty="0">
                <a:solidFill>
                  <a:schemeClr val="bg1"/>
                </a:solidFill>
                <a:effectLst/>
              </a:rPr>
              <a:t>	Video</a:t>
            </a:r>
            <a:r>
              <a:rPr lang="pt-BR" dirty="0">
                <a:solidFill>
                  <a:schemeClr val="bg1"/>
                </a:solidFill>
              </a:rPr>
              <a:t>2: </a:t>
            </a:r>
            <a:r>
              <a:rPr lang="pt-BR" dirty="0" err="1">
                <a:solidFill>
                  <a:schemeClr val="bg1"/>
                </a:solidFill>
                <a:hlinkClick r:id="rId4" action="ppaction://hlinkfile"/>
              </a:rPr>
              <a:t>historia_do_computador</a:t>
            </a:r>
            <a:endParaRPr lang="pt-BR" b="0" i="0" dirty="0">
              <a:solidFill>
                <a:schemeClr val="bg1"/>
              </a:solidFill>
              <a:effectLst/>
            </a:endParaRPr>
          </a:p>
        </p:txBody>
      </p:sp>
    </p:spTree>
    <p:extLst>
      <p:ext uri="{BB962C8B-B14F-4D97-AF65-F5344CB8AC3E}">
        <p14:creationId xmlns:p14="http://schemas.microsoft.com/office/powerpoint/2010/main" val="242935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1">
              <a:lnSpc>
                <a:spcPct val="150000"/>
              </a:lnSpc>
            </a:pPr>
            <a:endParaRPr lang="pt-BR" b="0" i="0" dirty="0">
              <a:solidFill>
                <a:schemeClr val="bg1"/>
              </a:solidFill>
              <a:effectLst/>
            </a:endParaRPr>
          </a:p>
        </p:txBody>
      </p:sp>
      <p:sp>
        <p:nvSpPr>
          <p:cNvPr id="8" name="CaixaDeTexto 7">
            <a:extLst>
              <a:ext uri="{FF2B5EF4-FFF2-40B4-BE49-F238E27FC236}">
                <a16:creationId xmlns:a16="http://schemas.microsoft.com/office/drawing/2014/main" id="{62FD0383-FA1E-4ADC-B66C-CF95B87DFA92}"/>
              </a:ext>
            </a:extLst>
          </p:cNvPr>
          <p:cNvSpPr txBox="1"/>
          <p:nvPr/>
        </p:nvSpPr>
        <p:spPr>
          <a:xfrm>
            <a:off x="1232362" y="2674824"/>
            <a:ext cx="10165426" cy="8765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b="1" dirty="0">
                <a:solidFill>
                  <a:schemeClr val="bg1"/>
                </a:solidFill>
              </a:rPr>
              <a:t>Imagens e Integração dos componentes | </a:t>
            </a:r>
            <a:br>
              <a:rPr lang="pt-BR" dirty="0"/>
            </a:br>
            <a:r>
              <a:rPr lang="pt-BR" b="1" dirty="0" err="1">
                <a:solidFill>
                  <a:schemeClr val="bg1"/>
                </a:solidFill>
              </a:rPr>
              <a:t>Images</a:t>
            </a:r>
            <a:r>
              <a:rPr lang="pt-BR" b="1" dirty="0">
                <a:solidFill>
                  <a:schemeClr val="bg1"/>
                </a:solidFill>
              </a:rPr>
              <a:t> </a:t>
            </a:r>
            <a:r>
              <a:rPr lang="pt-BR" b="1" dirty="0" err="1">
                <a:solidFill>
                  <a:schemeClr val="bg1"/>
                </a:solidFill>
              </a:rPr>
              <a:t>and</a:t>
            </a:r>
            <a:r>
              <a:rPr lang="pt-BR" b="1" dirty="0">
                <a:solidFill>
                  <a:schemeClr val="bg1"/>
                </a:solidFill>
              </a:rPr>
              <a:t> </a:t>
            </a:r>
            <a:r>
              <a:rPr lang="pt-BR" b="1" dirty="0" err="1">
                <a:solidFill>
                  <a:schemeClr val="bg1"/>
                </a:solidFill>
              </a:rPr>
              <a:t>Component</a:t>
            </a:r>
            <a:r>
              <a:rPr lang="pt-BR" b="1" dirty="0">
                <a:solidFill>
                  <a:schemeClr val="bg1"/>
                </a:solidFill>
              </a:rPr>
              <a:t> </a:t>
            </a:r>
            <a:r>
              <a:rPr lang="pt-BR" b="1" dirty="0" err="1">
                <a:solidFill>
                  <a:schemeClr val="bg1"/>
                </a:solidFill>
              </a:rPr>
              <a:t>Integration</a:t>
            </a:r>
            <a:endParaRPr lang="pt-BR" b="1" dirty="0">
              <a:solidFill>
                <a:schemeClr val="bg1"/>
              </a:solidFill>
            </a:endParaRPr>
          </a:p>
        </p:txBody>
      </p:sp>
    </p:spTree>
    <p:extLst>
      <p:ext uri="{BB962C8B-B14F-4D97-AF65-F5344CB8AC3E}">
        <p14:creationId xmlns:p14="http://schemas.microsoft.com/office/powerpoint/2010/main" val="1538129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5122" name="Picture 2">
            <a:extLst>
              <a:ext uri="{FF2B5EF4-FFF2-40B4-BE49-F238E27FC236}">
                <a16:creationId xmlns:a16="http://schemas.microsoft.com/office/drawing/2014/main" id="{D69D8738-861F-44F5-BF47-9CE277639D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17" r="10000"/>
          <a:stretch/>
        </p:blipFill>
        <p:spPr bwMode="auto">
          <a:xfrm rot="5400000">
            <a:off x="2844416" y="-899198"/>
            <a:ext cx="6924386" cy="872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67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3" name="Imagem 2" descr="Circuito eletrônico com fios&#10;&#10;Descrição gerada automaticamente">
            <a:extLst>
              <a:ext uri="{FF2B5EF4-FFF2-40B4-BE49-F238E27FC236}">
                <a16:creationId xmlns:a16="http://schemas.microsoft.com/office/drawing/2014/main" id="{B242294A-9C69-4D46-A316-4902CFC21952}"/>
              </a:ext>
            </a:extLst>
          </p:cNvPr>
          <p:cNvPicPr>
            <a:picLocks noChangeAspect="1"/>
          </p:cNvPicPr>
          <p:nvPr/>
        </p:nvPicPr>
        <p:blipFill rotWithShape="1">
          <a:blip r:embed="rId3">
            <a:extLst>
              <a:ext uri="{28A0092B-C50C-407E-A947-70E740481C1C}">
                <a14:useLocalDpi xmlns:a14="http://schemas.microsoft.com/office/drawing/2010/main" val="0"/>
              </a:ext>
            </a:extLst>
          </a:blip>
          <a:srcRect l="5129" t="3952" r="5506" b="6049"/>
          <a:stretch/>
        </p:blipFill>
        <p:spPr>
          <a:xfrm rot="5400000">
            <a:off x="2972715" y="-92216"/>
            <a:ext cx="6873099" cy="7027334"/>
          </a:xfrm>
          <a:prstGeom prst="rect">
            <a:avLst/>
          </a:prstGeom>
        </p:spPr>
      </p:pic>
    </p:spTree>
    <p:extLst>
      <p:ext uri="{BB962C8B-B14F-4D97-AF65-F5344CB8AC3E}">
        <p14:creationId xmlns:p14="http://schemas.microsoft.com/office/powerpoint/2010/main" val="3272805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Placa Mãe | motherboard</a:t>
            </a: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a:solidFill>
                  <a:schemeClr val="bg1"/>
                </a:solidFill>
                <a:effectLst/>
                <a:hlinkClick r:id="rId3" action="ppaction://hlinkfile"/>
              </a:rPr>
              <a:t>Placa Mãe</a:t>
            </a:r>
            <a:endParaRPr lang="pt-BR" dirty="0">
              <a:solidFill>
                <a:schemeClr val="bg1"/>
              </a:solidFill>
            </a:endParaRPr>
          </a:p>
        </p:txBody>
      </p:sp>
    </p:spTree>
    <p:extLst>
      <p:ext uri="{BB962C8B-B14F-4D97-AF65-F5344CB8AC3E}">
        <p14:creationId xmlns:p14="http://schemas.microsoft.com/office/powerpoint/2010/main" val="40809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nSpc>
                <a:spcPct val="150000"/>
              </a:lnSpc>
            </a:pPr>
            <a:r>
              <a:rPr lang="pt-BR" b="0" i="0" dirty="0">
                <a:solidFill>
                  <a:schemeClr val="bg1"/>
                </a:solidFill>
                <a:effectLst/>
                <a:latin typeface="open sans" panose="020B0604020202020204" pitchFamily="34" charset="0"/>
              </a:rPr>
              <a:t>Os </a:t>
            </a:r>
            <a:r>
              <a:rPr lang="pt-BR" b="1" i="0" dirty="0">
                <a:solidFill>
                  <a:schemeClr val="bg1"/>
                </a:solidFill>
                <a:effectLst/>
                <a:latin typeface="open sans" panose="020B0604020202020204" pitchFamily="34" charset="0"/>
              </a:rPr>
              <a:t>processadores</a:t>
            </a:r>
            <a:r>
              <a:rPr lang="pt-BR" b="0" i="0" dirty="0">
                <a:solidFill>
                  <a:schemeClr val="bg1"/>
                </a:solidFill>
                <a:effectLst/>
                <a:latin typeface="open sans" panose="020B0604020202020204" pitchFamily="34" charset="0"/>
              </a:rPr>
              <a:t> (ou </a:t>
            </a:r>
            <a:r>
              <a:rPr lang="pt-BR" b="1" i="0" dirty="0">
                <a:solidFill>
                  <a:schemeClr val="bg1"/>
                </a:solidFill>
                <a:effectLst/>
                <a:latin typeface="open sans" panose="020B0604020202020204" pitchFamily="34" charset="0"/>
              </a:rPr>
              <a:t>CPU</a:t>
            </a:r>
            <a:r>
              <a:rPr lang="pt-BR" b="0" i="0" dirty="0">
                <a:solidFill>
                  <a:schemeClr val="bg1"/>
                </a:solidFill>
                <a:effectLst/>
                <a:latin typeface="open sans" panose="020B0604020202020204" pitchFamily="34" charset="0"/>
              </a:rPr>
              <a:t>, de </a:t>
            </a:r>
            <a:r>
              <a:rPr lang="pt-BR" b="0" i="1" dirty="0">
                <a:solidFill>
                  <a:schemeClr val="bg1"/>
                </a:solidFill>
                <a:effectLst/>
                <a:latin typeface="open sans" panose="020B0604020202020204" pitchFamily="34" charset="0"/>
              </a:rPr>
              <a:t>Central </a:t>
            </a:r>
            <a:r>
              <a:rPr lang="pt-BR" b="0" i="1" dirty="0" err="1">
                <a:solidFill>
                  <a:schemeClr val="bg1"/>
                </a:solidFill>
                <a:effectLst/>
                <a:latin typeface="open sans" panose="020B0604020202020204" pitchFamily="34" charset="0"/>
              </a:rPr>
              <a:t>Processing</a:t>
            </a:r>
            <a:r>
              <a:rPr lang="pt-BR" b="0" i="1" dirty="0">
                <a:solidFill>
                  <a:schemeClr val="bg1"/>
                </a:solidFill>
                <a:effectLst/>
                <a:latin typeface="open sans" panose="020B0604020202020204" pitchFamily="34" charset="0"/>
              </a:rPr>
              <a:t> Unit</a:t>
            </a:r>
            <a:r>
              <a:rPr lang="pt-BR" b="0" i="0" dirty="0">
                <a:solidFill>
                  <a:schemeClr val="bg1"/>
                </a:solidFill>
                <a:effectLst/>
                <a:latin typeface="open sans" panose="020B0604020202020204" pitchFamily="34" charset="0"/>
              </a:rPr>
              <a:t> - Unidade Central de Processamento) são chips responsáveis pela execução de cálculos, decisões lógicas e instruções que resultam em todas as tarefas que um computador pode fazer. Por este motivo, são também referenciados como "cérebros" destas máquinas.</a:t>
            </a:r>
            <a:endParaRPr lang="pt-BR" b="0" i="0" dirty="0">
              <a:solidFill>
                <a:schemeClr val="bg1"/>
              </a:solidFill>
              <a:effectLst/>
            </a:endParaRPr>
          </a:p>
        </p:txBody>
      </p:sp>
    </p:spTree>
    <p:extLst>
      <p:ext uri="{BB962C8B-B14F-4D97-AF65-F5344CB8AC3E}">
        <p14:creationId xmlns:p14="http://schemas.microsoft.com/office/powerpoint/2010/main" val="158973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buFont typeface="+mj-lt"/>
              <a:buAutoNum type="arabicPeriod"/>
            </a:pPr>
            <a:r>
              <a:rPr lang="pt-BR" b="0" i="0" dirty="0">
                <a:effectLst/>
                <a:latin typeface="Open Sans" panose="020B0606030504020204" pitchFamily="34" charset="0"/>
              </a:rPr>
              <a:t>Contador de programa. Trata-se de uma pequena memória que guarda o endereço de memória da próxima instrução a ser executada. A instrução que está no endereço que corresponde ao conteúdo do contador de programa é a próxima instrução que o processador irá executar.</a:t>
            </a:r>
          </a:p>
        </p:txBody>
      </p:sp>
    </p:spTree>
    <p:extLst>
      <p:ext uri="{BB962C8B-B14F-4D97-AF65-F5344CB8AC3E}">
        <p14:creationId xmlns:p14="http://schemas.microsoft.com/office/powerpoint/2010/main" val="12527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endParaRPr lang="pt-BR" sz="2800" b="1" dirty="0"/>
          </a:p>
          <a:p>
            <a:pPr marL="285750" indent="-285750">
              <a:lnSpc>
                <a:spcPct val="150000"/>
              </a:lnSpc>
              <a:buFont typeface="Arial" panose="020B0604020202020204" pitchFamily="34" charset="0"/>
              <a:buChar char="•"/>
            </a:pPr>
            <a:r>
              <a:rPr lang="pt-BR" dirty="0"/>
              <a:t>Lógica de Programação: Conceito de algoritmo. Algoritmos naturais e estruturados. Representações visuais, português estruturado ou linguagem algorítmica. Comandos de entrada, processamento e saída de dados. Variáveis e constantes. Expressões e operadores. Teste de mesa. Estrutura condicional simples e composta. Estrutura de repetição. Vetores. Matrizes.....</a:t>
            </a:r>
            <a:endParaRPr lang="pt-BR" b="1" dirty="0"/>
          </a:p>
          <a:p>
            <a:pPr marL="285750" indent="-285750">
              <a:lnSpc>
                <a:spcPct val="150000"/>
              </a:lnSpc>
              <a:buFont typeface="Arial" panose="020B0604020202020204" pitchFamily="34" charset="0"/>
              <a:buChar char="•"/>
            </a:pPr>
            <a:r>
              <a:rPr lang="pt-BR" dirty="0"/>
              <a:t>Regras de negócio: conceitos. Características. Tipos. Requisitos funcionais e não funcionais. </a:t>
            </a:r>
          </a:p>
          <a:p>
            <a:pPr marL="285750" indent="-285750">
              <a:lnSpc>
                <a:spcPct val="150000"/>
              </a:lnSpc>
              <a:buFont typeface="Arial" panose="020B0604020202020204" pitchFamily="34" charset="0"/>
              <a:buChar char="•"/>
            </a:pPr>
            <a:r>
              <a:rPr lang="pt-BR" dirty="0"/>
              <a:t>Plataformas de desenvolvimento: conceitos. Tipos. Características e especificações técnicas. </a:t>
            </a:r>
          </a:p>
          <a:p>
            <a:pPr marL="285750" indent="-285750">
              <a:lnSpc>
                <a:spcPct val="150000"/>
              </a:lnSpc>
              <a:buFont typeface="Arial" panose="020B0604020202020204" pitchFamily="34" charset="0"/>
              <a:buChar char="•"/>
            </a:pPr>
            <a:r>
              <a:rPr lang="pt-BR" dirty="0"/>
              <a:t>Metodologias de desenvolvimento de software: introdução a metodologias de desenvolvimento de software: Conceito e tipos. Metodologias tradicionais. Metodologias interativas: RUP. Metodologias ágeis: XP; SCRUM; FDD; entre outras. </a:t>
            </a:r>
          </a:p>
        </p:txBody>
      </p:sp>
    </p:spTree>
    <p:extLst>
      <p:ext uri="{BB962C8B-B14F-4D97-AF65-F5344CB8AC3E}">
        <p14:creationId xmlns:p14="http://schemas.microsoft.com/office/powerpoint/2010/main" val="2517349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pPr>
            <a:r>
              <a:rPr lang="pt-BR" b="0" i="0" dirty="0">
                <a:effectLst/>
                <a:latin typeface="Open Sans" panose="020B0606030504020204" pitchFamily="34" charset="0"/>
              </a:rPr>
              <a:t>2. Registrador de instruções. É uma pequena memória que armazena as instruções que serão executadas pelo processador. Como inicialmente todas as instruções estão na memória de instruções, estas precisam ser armazenadas internamente no processador para execução</a:t>
            </a:r>
          </a:p>
        </p:txBody>
      </p:sp>
    </p:spTree>
    <p:extLst>
      <p:ext uri="{BB962C8B-B14F-4D97-AF65-F5344CB8AC3E}">
        <p14:creationId xmlns:p14="http://schemas.microsoft.com/office/powerpoint/2010/main" val="3427853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3. Decodificador de instruções: É um circuito que decodifica, ou seja, descobre o que é a instrução (o que ela faz) e quais os seus operandos</a:t>
            </a:r>
          </a:p>
        </p:txBody>
      </p:sp>
    </p:spTree>
    <p:extLst>
      <p:ext uri="{BB962C8B-B14F-4D97-AF65-F5344CB8AC3E}">
        <p14:creationId xmlns:p14="http://schemas.microsoft.com/office/powerpoint/2010/main" val="3419270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4. Banco de registradores. Registradores podem ser entendidos como pequenas memórias que se localizam internamente em processadores. Os registradores que armazenam as variáveis dos algoritmos são chamados de banco de registradores. Existem registradores para armazenar também palavras de instrução (item 2 anterior) e algumas informações de controle para o processador como, por exemplo, se uma instrução resultou em resultado negativo. Os processadores possuem tipicamente entre 8 e 128 registradores.</a:t>
            </a:r>
          </a:p>
        </p:txBody>
      </p:sp>
    </p:spTree>
    <p:extLst>
      <p:ext uri="{BB962C8B-B14F-4D97-AF65-F5344CB8AC3E}">
        <p14:creationId xmlns:p14="http://schemas.microsoft.com/office/powerpoint/2010/main" val="338398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5. Unidade Lógica e Aritmética (ULA)É a unidade executora do processador. A ULA é composta por uma série de circuitos que executam as operações lógico-aritméticas dos processadores: todas as instruções que o processador possui em seu conjunto de instruções devem poder ser executadas na sua ULA. Por exemplo, se o processador possuir uma instrução de multiplicação no seu conjunto de instruções, a ULA deve possuir um circuito multiplicador.</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58786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dirty="0">
                <a:latin typeface="Open Sans" panose="020B0606030504020204" pitchFamily="34" charset="0"/>
              </a:rPr>
              <a:t>6. </a:t>
            </a:r>
            <a:r>
              <a:rPr lang="pt-BR" b="0" i="0" dirty="0">
                <a:effectLst/>
                <a:latin typeface="Open Sans" panose="020B0606030504020204" pitchFamily="34" charset="0"/>
              </a:rPr>
              <a:t>Barramentos de comunicação internos. São os canais de comunicação que existem internamente na arquitetura do processador. Estes canais permitem que os componentes internos do processador consigam se comunicar, o que é essencial para a execução de instruções, como pode ser visto na Figura 2, onde é mostrada a execução de uma instrução através de microinstruções. Observe também que cada microinstrução executa sobre um componente interno do processador (de acordo com as figuras que serão vistas a seguir). Dessa forma, se pode perceber a importância de cada um desses componentes para que a instrução possa ser executada.</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320958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endParaRPr lang="pt-BR" b="0" i="0" dirty="0">
              <a:effectLst/>
              <a:latin typeface="Open Sans" panose="020B0606030504020204" pitchFamily="34" charset="0"/>
            </a:endParaRPr>
          </a:p>
        </p:txBody>
      </p:sp>
      <p:pic>
        <p:nvPicPr>
          <p:cNvPr id="1026" name="Picture 2">
            <a:extLst>
              <a:ext uri="{FF2B5EF4-FFF2-40B4-BE49-F238E27FC236}">
                <a16:creationId xmlns:a16="http://schemas.microsoft.com/office/drawing/2014/main" id="{505C5B58-CEB7-48AE-83B2-5C4FE8C64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720" y="2072315"/>
            <a:ext cx="6401879" cy="401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20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81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21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3074" name="Picture 2">
            <a:extLst>
              <a:ext uri="{FF2B5EF4-FFF2-40B4-BE49-F238E27FC236}">
                <a16:creationId xmlns:a16="http://schemas.microsoft.com/office/drawing/2014/main" id="{EC7795E5-9531-4264-A6E0-FF8748A52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098" y="35288"/>
            <a:ext cx="7979434" cy="681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6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pic>
        <p:nvPicPr>
          <p:cNvPr id="4098" name="Picture 2">
            <a:extLst>
              <a:ext uri="{FF2B5EF4-FFF2-40B4-BE49-F238E27FC236}">
                <a16:creationId xmlns:a16="http://schemas.microsoft.com/office/drawing/2014/main" id="{C8D2A9E3-89B3-425A-8BC6-C54AC45F8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06" y="-17331"/>
            <a:ext cx="10248540" cy="687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História do computador;</a:t>
            </a:r>
          </a:p>
          <a:p>
            <a:pPr marL="285750" indent="-285750">
              <a:lnSpc>
                <a:spcPct val="150000"/>
              </a:lnSpc>
              <a:buFont typeface="Arial" panose="020B0604020202020204" pitchFamily="34" charset="0"/>
              <a:buChar char="•"/>
            </a:pPr>
            <a:r>
              <a:rPr lang="pt-BR" dirty="0"/>
              <a:t>Imagens e integração dos componentes;</a:t>
            </a:r>
          </a:p>
          <a:p>
            <a:pPr marL="285750" indent="-285750">
              <a:lnSpc>
                <a:spcPct val="150000"/>
              </a:lnSpc>
              <a:buFont typeface="Arial" panose="020B0604020202020204" pitchFamily="34" charset="0"/>
              <a:buChar char="•"/>
            </a:pPr>
            <a:r>
              <a:rPr lang="pt-BR" dirty="0"/>
              <a:t>Processador</a:t>
            </a:r>
          </a:p>
          <a:p>
            <a:pPr marL="742950" lvl="1" indent="-285750">
              <a:lnSpc>
                <a:spcPct val="150000"/>
              </a:lnSpc>
              <a:buFont typeface="Arial" panose="020B0604020202020204" pitchFamily="34" charset="0"/>
              <a:buChar char="•"/>
            </a:pPr>
            <a:r>
              <a:rPr lang="pt-BR" dirty="0"/>
              <a:t>Estrutura</a:t>
            </a:r>
          </a:p>
          <a:p>
            <a:pPr marL="285750" indent="-285750">
              <a:lnSpc>
                <a:spcPct val="150000"/>
              </a:lnSpc>
              <a:buFont typeface="Arial" panose="020B0604020202020204" pitchFamily="34" charset="0"/>
              <a:buChar char="•"/>
            </a:pPr>
            <a:r>
              <a:rPr lang="pt-BR" dirty="0"/>
              <a:t>Memória</a:t>
            </a:r>
          </a:p>
          <a:p>
            <a:pPr marL="742950" lvl="1" indent="-285750">
              <a:lnSpc>
                <a:spcPct val="150000"/>
              </a:lnSpc>
              <a:buFont typeface="Arial" panose="020B0604020202020204" pitchFamily="34" charset="0"/>
              <a:buChar char="•"/>
            </a:pPr>
            <a:r>
              <a:rPr lang="pt-BR" dirty="0"/>
              <a:t>Estrutura e Integração</a:t>
            </a:r>
          </a:p>
          <a:p>
            <a:pPr marL="285750" indent="-285750">
              <a:lnSpc>
                <a:spcPct val="150000"/>
              </a:lnSpc>
              <a:buFont typeface="Arial" panose="020B0604020202020204" pitchFamily="34" charset="0"/>
              <a:buChar char="•"/>
            </a:pPr>
            <a:r>
              <a:rPr lang="pt-BR" dirty="0"/>
              <a:t>Disco </a:t>
            </a:r>
            <a:r>
              <a:rPr lang="pt-BR" dirty="0" err="1"/>
              <a:t>Rigido</a:t>
            </a:r>
            <a:endParaRPr lang="pt-BR" dirty="0"/>
          </a:p>
          <a:p>
            <a:pPr marL="742950" lvl="1" indent="-285750">
              <a:lnSpc>
                <a:spcPct val="150000"/>
              </a:lnSpc>
              <a:buFont typeface="Arial" panose="020B0604020202020204" pitchFamily="34" charset="0"/>
              <a:buChar char="•"/>
            </a:pPr>
            <a:r>
              <a:rPr lang="pt-BR" dirty="0"/>
              <a:t>HDD</a:t>
            </a:r>
          </a:p>
          <a:p>
            <a:pPr marL="742950" lvl="1" indent="-285750">
              <a:lnSpc>
                <a:spcPct val="150000"/>
              </a:lnSpc>
              <a:buFont typeface="Arial" panose="020B0604020202020204" pitchFamily="34" charset="0"/>
              <a:buChar char="•"/>
            </a:pPr>
            <a:r>
              <a:rPr lang="pt-BR" dirty="0"/>
              <a:t>SSD</a:t>
            </a:r>
          </a:p>
          <a:p>
            <a:pPr marL="742950" lvl="1" indent="-285750">
              <a:lnSpc>
                <a:spcPct val="150000"/>
              </a:lnSpc>
              <a:buFont typeface="Arial" panose="020B0604020202020204" pitchFamily="34" charset="0"/>
              <a:buChar char="•"/>
            </a:pPr>
            <a:r>
              <a:rPr lang="pt-BR" dirty="0" err="1"/>
              <a:t>FlashDisk</a:t>
            </a:r>
            <a:endParaRPr lang="pt-BR" dirty="0"/>
          </a:p>
        </p:txBody>
      </p:sp>
    </p:spTree>
    <p:extLst>
      <p:ext uri="{BB962C8B-B14F-4D97-AF65-F5344CB8AC3E}">
        <p14:creationId xmlns:p14="http://schemas.microsoft.com/office/powerpoint/2010/main" val="80676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spTree>
    <p:extLst>
      <p:ext uri="{BB962C8B-B14F-4D97-AF65-F5344CB8AC3E}">
        <p14:creationId xmlns:p14="http://schemas.microsoft.com/office/powerpoint/2010/main" val="93477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3458566" y="690094"/>
            <a:ext cx="8239913" cy="5165983"/>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pic>
        <p:nvPicPr>
          <p:cNvPr id="5122" name="Picture 2">
            <a:extLst>
              <a:ext uri="{FF2B5EF4-FFF2-40B4-BE49-F238E27FC236}">
                <a16:creationId xmlns:a16="http://schemas.microsoft.com/office/drawing/2014/main" id="{847CC844-55FB-46CD-A455-D4163B883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23" y="353683"/>
            <a:ext cx="11150856" cy="581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02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err="1">
                <a:solidFill>
                  <a:schemeClr val="bg1"/>
                </a:solidFill>
                <a:effectLst/>
                <a:latin typeface="opensans"/>
              </a:rPr>
              <a:t>Video</a:t>
            </a:r>
            <a:r>
              <a:rPr lang="pt-BR" b="0" i="0" dirty="0">
                <a:solidFill>
                  <a:schemeClr val="bg1"/>
                </a:solidFill>
                <a:effectLst/>
                <a:latin typeface="opensans"/>
              </a:rPr>
              <a:t> </a:t>
            </a:r>
            <a:r>
              <a:rPr lang="pt-BR" b="0" i="0">
                <a:solidFill>
                  <a:schemeClr val="bg1"/>
                </a:solidFill>
                <a:effectLst/>
                <a:latin typeface="opensans"/>
              </a:rPr>
              <a:t>Memória RAM: https://www.youtube.com/watch?v=mYbYGFWeG_Y</a:t>
            </a:r>
            <a:endParaRPr lang="pt-BR" b="0" i="0" dirty="0">
              <a:solidFill>
                <a:schemeClr val="bg1"/>
              </a:solidFill>
              <a:effectLst/>
            </a:endParaRPr>
          </a:p>
        </p:txBody>
      </p:sp>
    </p:spTree>
    <p:extLst>
      <p:ext uri="{BB962C8B-B14F-4D97-AF65-F5344CB8AC3E}">
        <p14:creationId xmlns:p14="http://schemas.microsoft.com/office/powerpoint/2010/main" val="32573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err="1">
                <a:solidFill>
                  <a:schemeClr val="bg1"/>
                </a:solidFill>
                <a:effectLst/>
                <a:latin typeface="Muli"/>
              </a:rPr>
              <a:t>HDDs</a:t>
            </a:r>
            <a:r>
              <a:rPr lang="pt-BR" b="0" i="0" dirty="0">
                <a:solidFill>
                  <a:schemeClr val="bg1"/>
                </a:solidFill>
                <a:effectLst/>
                <a:latin typeface="Muli"/>
              </a:rPr>
              <a:t> são uma tecnologia mais antiga que foi inicialmente introduzida pela IBM há quase 60 anos. É a abreviatura de Hard Disk Drive e faz uso de magnetismo para armazenar dados. Os </a:t>
            </a:r>
            <a:r>
              <a:rPr lang="pt-BR" b="0" i="0" dirty="0" err="1">
                <a:solidFill>
                  <a:schemeClr val="bg1"/>
                </a:solidFill>
                <a:effectLst/>
                <a:latin typeface="Muli"/>
              </a:rPr>
              <a:t>HDDs</a:t>
            </a:r>
            <a:r>
              <a:rPr lang="pt-BR" b="0" i="0" dirty="0">
                <a:solidFill>
                  <a:schemeClr val="bg1"/>
                </a:solidFill>
                <a:effectLst/>
                <a:latin typeface="Muli"/>
              </a:rPr>
              <a:t> têm um prato giratório que gira em alta velocidade enquanto uma cabeça de leitura/gravação é colocada acima dele, que lê e grava dados no prato giratório. O desempenho de um HDD depende da velocidade de rotação de seu prato. A faixa de rotação normal das unidades de HDD em uso hoje é de 5400 RPM a até 7200 RPM. Os pratos baseados em servidores podem atingir velocidades de rotação de até 15.000 RPM</a:t>
            </a:r>
            <a:endParaRPr lang="pt-BR" b="0" i="0" dirty="0">
              <a:solidFill>
                <a:schemeClr val="bg1"/>
              </a:solidFill>
              <a:effectLst/>
            </a:endParaRPr>
          </a:p>
        </p:txBody>
      </p:sp>
    </p:spTree>
    <p:extLst>
      <p:ext uri="{BB962C8B-B14F-4D97-AF65-F5344CB8AC3E}">
        <p14:creationId xmlns:p14="http://schemas.microsoft.com/office/powerpoint/2010/main" val="238278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a:solidFill>
                  <a:schemeClr val="bg1"/>
                </a:solidFill>
                <a:effectLst/>
                <a:latin typeface="Muli"/>
              </a:rPr>
              <a:t>Os </a:t>
            </a:r>
            <a:r>
              <a:rPr lang="pt-BR" b="0" i="0" dirty="0" err="1">
                <a:solidFill>
                  <a:schemeClr val="bg1"/>
                </a:solidFill>
                <a:effectLst/>
                <a:latin typeface="Muli"/>
              </a:rPr>
              <a:t>SSDs</a:t>
            </a:r>
            <a:r>
              <a:rPr lang="pt-BR" b="0" i="0" dirty="0">
                <a:solidFill>
                  <a:schemeClr val="bg1"/>
                </a:solidFill>
                <a:effectLst/>
                <a:latin typeface="Muli"/>
              </a:rPr>
              <a:t> utilizam memória flash baseada em NAND, que é um tipo de memória não volátil. Ele pode manter os dados armazenados nele mesmo após o disco ter sido desligado. Embora todos os tipos de memória permanente tenham esse mesmo recurso, havia rumores de que os dados armazenados em </a:t>
            </a:r>
            <a:r>
              <a:rPr lang="pt-BR" b="0" i="0" dirty="0" err="1">
                <a:solidFill>
                  <a:schemeClr val="bg1"/>
                </a:solidFill>
                <a:effectLst/>
                <a:latin typeface="Muli"/>
              </a:rPr>
              <a:t>SSDs</a:t>
            </a:r>
            <a:r>
              <a:rPr lang="pt-BR" b="0" i="0" dirty="0">
                <a:solidFill>
                  <a:schemeClr val="bg1"/>
                </a:solidFill>
                <a:effectLst/>
                <a:latin typeface="Muli"/>
              </a:rPr>
              <a:t> seriam perdidos após alguns anos. No entanto, não é verdade que os </a:t>
            </a:r>
            <a:r>
              <a:rPr lang="pt-BR" b="0" i="0" dirty="0" err="1">
                <a:solidFill>
                  <a:schemeClr val="bg1"/>
                </a:solidFill>
                <a:effectLst/>
                <a:latin typeface="Muli"/>
              </a:rPr>
              <a:t>SSDs</a:t>
            </a:r>
            <a:r>
              <a:rPr lang="pt-BR" b="0" i="0" dirty="0">
                <a:solidFill>
                  <a:schemeClr val="bg1"/>
                </a:solidFill>
                <a:effectLst/>
                <a:latin typeface="Muli"/>
              </a:rPr>
              <a:t> disponíveis hoje podem manter os dados armazenados por até 200 anos. Um SSD possui um processador embutido que é denominado como um controlador. É usado para realizar várias operações relacionadas à leitura e gravação de dados. Quanto mais rápido o controlador é, mais rápidas são as velocidades de leitura e gravação de dados</a:t>
            </a:r>
            <a:endParaRPr lang="pt-BR" b="0" i="0" dirty="0">
              <a:solidFill>
                <a:schemeClr val="bg1"/>
              </a:solidFill>
              <a:effectLst/>
            </a:endParaRPr>
          </a:p>
        </p:txBody>
      </p:sp>
    </p:spTree>
    <p:extLst>
      <p:ext uri="{BB962C8B-B14F-4D97-AF65-F5344CB8AC3E}">
        <p14:creationId xmlns:p14="http://schemas.microsoft.com/office/powerpoint/2010/main" val="2616596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Modelo de computação</a:t>
            </a:r>
          </a:p>
          <a:p>
            <a:pPr marL="742950" lvl="1" indent="-285750">
              <a:lnSpc>
                <a:spcPct val="150000"/>
              </a:lnSpc>
              <a:buFont typeface="Arial" panose="020B0604020202020204" pitchFamily="34" charset="0"/>
              <a:buChar char="•"/>
            </a:pPr>
            <a:r>
              <a:rPr lang="pt-BR" dirty="0"/>
              <a:t>Um computador é uma máquina (conjunto de partes eletrônicas e eletromecânicas) capaz de sistematicamente coletar, manipular e fornecer os resultados da manipulação de dados para um ou mais objetivos. Por ser uma máquina composta de vários circuitos e componentes eletrônicos, também é chamado de equipamento de processamento eletrônico de dados</a:t>
            </a:r>
            <a:endParaRPr lang="pt-BR" b="0" i="0" dirty="0">
              <a:solidFill>
                <a:schemeClr val="bg1"/>
              </a:solidFill>
              <a:effectLst/>
            </a:endParaRPr>
          </a:p>
        </p:txBody>
      </p:sp>
    </p:spTree>
    <p:extLst>
      <p:ext uri="{BB962C8B-B14F-4D97-AF65-F5344CB8AC3E}">
        <p14:creationId xmlns:p14="http://schemas.microsoft.com/office/powerpoint/2010/main" val="531679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marL="742950" lvl="1" indent="-285750">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a:t>
            </a:r>
            <a:r>
              <a:rPr lang="pt-BR" b="1" i="0" dirty="0">
                <a:solidFill>
                  <a:schemeClr val="bg1"/>
                </a:solidFill>
                <a:effectLst/>
                <a:latin typeface="Arial" panose="020B0604020202020204" pitchFamily="34" charset="0"/>
              </a:rPr>
              <a:t>Arquitetura de von Neumann</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John von Neumann</a:t>
            </a:r>
            <a:r>
              <a:rPr lang="pt-BR" b="0" i="0" dirty="0">
                <a:solidFill>
                  <a:schemeClr val="bg1"/>
                </a:solidFill>
                <a:effectLst/>
                <a:latin typeface="Arial" panose="020B0604020202020204" pitchFamily="34" charset="0"/>
              </a:rPr>
              <a:t>, pronunciado </a:t>
            </a:r>
            <a:r>
              <a:rPr lang="pt-BR" b="0" i="1" dirty="0" err="1">
                <a:solidFill>
                  <a:schemeClr val="bg1"/>
                </a:solidFill>
                <a:effectLst/>
                <a:latin typeface="Arial" panose="020B0604020202020204" pitchFamily="34" charset="0"/>
              </a:rPr>
              <a:t>Nóimánn</a:t>
            </a:r>
            <a:r>
              <a:rPr lang="pt-BR" b="0" i="0" dirty="0">
                <a:solidFill>
                  <a:schemeClr val="bg1"/>
                </a:solidFill>
                <a:effectLst/>
                <a:latin typeface="Arial" panose="020B0604020202020204" pitchFamily="34" charset="0"/>
              </a:rPr>
              <a:t>) é uma arquitetura de computador que se caracteriza pela possibilidade de uma máquina digital armazenar seus </a:t>
            </a:r>
            <a:r>
              <a:rPr lang="pt-BR" b="0" i="0" u="none" strike="noStrike" dirty="0">
                <a:solidFill>
                  <a:schemeClr val="bg1"/>
                </a:solidFill>
                <a:effectLst/>
                <a:latin typeface="Arial" panose="020B0604020202020204" pitchFamily="34" charset="0"/>
              </a:rPr>
              <a:t>programas</a:t>
            </a:r>
            <a:r>
              <a:rPr lang="pt-BR" b="0" i="0" dirty="0">
                <a:solidFill>
                  <a:schemeClr val="bg1"/>
                </a:solidFill>
                <a:effectLst/>
                <a:latin typeface="Arial" panose="020B0604020202020204" pitchFamily="34" charset="0"/>
              </a:rPr>
              <a:t> no mesmo espaço de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 que os dados, podendo assim manipular tais programas. Esta arquitetura é um projeto modelo de um computador digital de programa armazenado que utiliza uma unidade de processamento (</a:t>
            </a:r>
            <a:r>
              <a:rPr lang="pt-BR" b="0" i="0" u="none" strike="noStrike" dirty="0">
                <a:solidFill>
                  <a:schemeClr val="bg1"/>
                </a:solidFill>
                <a:effectLst/>
                <a:latin typeface="Arial" panose="020B0604020202020204" pitchFamily="34" charset="0"/>
              </a:rPr>
              <a:t>CPU</a:t>
            </a:r>
            <a:r>
              <a:rPr lang="pt-BR" b="0" i="0" dirty="0">
                <a:solidFill>
                  <a:schemeClr val="bg1"/>
                </a:solidFill>
                <a:effectLst/>
                <a:latin typeface="Arial" panose="020B0604020202020204" pitchFamily="34" charset="0"/>
              </a:rPr>
              <a:t>) e uma de armazenamento ("memória") para comportar, respectivamente, instruções e dados</a:t>
            </a:r>
            <a:endParaRPr lang="pt-BR" b="0" i="0" dirty="0">
              <a:solidFill>
                <a:schemeClr val="bg1"/>
              </a:solidFill>
              <a:effectLst/>
            </a:endParaRPr>
          </a:p>
        </p:txBody>
      </p:sp>
    </p:spTree>
    <p:extLst>
      <p:ext uri="{BB962C8B-B14F-4D97-AF65-F5344CB8AC3E}">
        <p14:creationId xmlns:p14="http://schemas.microsoft.com/office/powerpoint/2010/main" val="4196303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lvl="2"/>
            <a:r>
              <a:rPr lang="pt-BR" b="0" i="0" dirty="0">
                <a:solidFill>
                  <a:schemeClr val="bg1"/>
                </a:solidFill>
                <a:effectLst/>
                <a:latin typeface="Arial" panose="020B0604020202020204" pitchFamily="34" charset="0"/>
              </a:rPr>
              <a:t>A máquina proposta por Von Neumann reúne os seguintes componentes:</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aritmética e lógica</a:t>
            </a:r>
            <a:r>
              <a:rPr lang="pt-BR" b="0" i="0" dirty="0">
                <a:solidFill>
                  <a:schemeClr val="bg1"/>
                </a:solidFill>
                <a:effectLst/>
                <a:latin typeface="Arial" panose="020B0604020202020204" pitchFamily="34" charset="0"/>
              </a:rPr>
              <a:t> (ALU);</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de Controle</a:t>
            </a:r>
            <a:r>
              <a:rPr lang="pt-BR" b="0" i="0" dirty="0">
                <a:solidFill>
                  <a:schemeClr val="bg1"/>
                </a:solidFill>
                <a:effectLst/>
                <a:latin typeface="Arial" panose="020B0604020202020204" pitchFamily="34" charset="0"/>
              </a:rPr>
              <a:t> (CU), cuja função é a mesma da tabela de controle da </a:t>
            </a:r>
            <a:r>
              <a:rPr lang="pt-BR" b="0" i="0" u="none" strike="noStrike" dirty="0">
                <a:solidFill>
                  <a:schemeClr val="bg1"/>
                </a:solidFill>
                <a:effectLst/>
                <a:latin typeface="Arial" panose="020B0604020202020204" pitchFamily="34" charset="0"/>
              </a:rPr>
              <a:t>Máquina de Turing universal</a:t>
            </a:r>
            <a:r>
              <a:rPr lang="pt-BR" b="0" i="0" dirty="0">
                <a:solidFill>
                  <a:schemeClr val="bg1"/>
                </a:solidFill>
                <a:effectLst/>
                <a:latin typeface="Arial" panose="020B0604020202020204" pitchFamily="34" charset="0"/>
              </a:rPr>
              <a:t>: buscar um programa na memória, instrução por instrução, e executá-lo sobre os </a:t>
            </a:r>
            <a:r>
              <a:rPr lang="pt-BR" b="0" i="0" u="none" strike="noStrike" dirty="0">
                <a:solidFill>
                  <a:schemeClr val="bg1"/>
                </a:solidFill>
                <a:effectLst/>
                <a:latin typeface="Arial" panose="020B0604020202020204" pitchFamily="34" charset="0"/>
              </a:rPr>
              <a:t>dados</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entrada</a:t>
            </a:r>
            <a:r>
              <a:rPr lang="pt-BR" b="0" i="0" dirty="0">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3940468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Periféricos:</a:t>
            </a:r>
          </a:p>
          <a:p>
            <a:pPr marL="1200150" lvl="2" indent="-285750">
              <a:lnSpc>
                <a:spcPct val="150000"/>
              </a:lnSpc>
              <a:buFont typeface="Arial" panose="020B0604020202020204" pitchFamily="34" charset="0"/>
              <a:buChar char="•"/>
            </a:pPr>
            <a:r>
              <a:rPr lang="pt-BR" b="1" dirty="0">
                <a:solidFill>
                  <a:schemeClr val="bg1"/>
                </a:solidFill>
              </a:rPr>
              <a:t>Entrada:</a:t>
            </a:r>
          </a:p>
          <a:p>
            <a:pPr marL="1657350" lvl="3" indent="-285750">
              <a:lnSpc>
                <a:spcPct val="150000"/>
              </a:lnSpc>
              <a:buFont typeface="Arial" panose="020B0604020202020204" pitchFamily="34" charset="0"/>
              <a:buChar char="•"/>
            </a:pPr>
            <a:r>
              <a:rPr lang="pt-BR" b="1" dirty="0">
                <a:solidFill>
                  <a:schemeClr val="bg1"/>
                </a:solidFill>
              </a:rPr>
              <a:t>Mouse, teclado</a:t>
            </a:r>
          </a:p>
          <a:p>
            <a:pPr marL="1200150" lvl="2" indent="-285750">
              <a:lnSpc>
                <a:spcPct val="150000"/>
              </a:lnSpc>
              <a:buFont typeface="Arial" panose="020B0604020202020204" pitchFamily="34" charset="0"/>
              <a:buChar char="•"/>
            </a:pPr>
            <a:r>
              <a:rPr lang="pt-BR" b="1" dirty="0">
                <a:solidFill>
                  <a:schemeClr val="bg1"/>
                </a:solidFill>
              </a:rPr>
              <a:t>Saída:</a:t>
            </a:r>
          </a:p>
          <a:p>
            <a:pPr marL="1657350" lvl="3" indent="-285750">
              <a:lnSpc>
                <a:spcPct val="150000"/>
              </a:lnSpc>
              <a:buFont typeface="Arial" panose="020B0604020202020204" pitchFamily="34" charset="0"/>
              <a:buChar char="•"/>
            </a:pPr>
            <a:r>
              <a:rPr lang="pt-BR" b="1" dirty="0">
                <a:solidFill>
                  <a:schemeClr val="bg1"/>
                </a:solidFill>
              </a:rPr>
              <a:t>Monitor, impressora</a:t>
            </a: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412463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binário</a:t>
            </a:r>
            <a:r>
              <a:rPr lang="pt-BR" b="0" i="0" dirty="0">
                <a:solidFill>
                  <a:schemeClr val="bg1"/>
                </a:solidFill>
                <a:effectLst/>
                <a:latin typeface="Arial" panose="020B0604020202020204" pitchFamily="34" charset="0"/>
              </a:rPr>
              <a:t> ou </a:t>
            </a:r>
            <a:r>
              <a:rPr lang="pt-BR" b="1" i="0" dirty="0">
                <a:solidFill>
                  <a:schemeClr val="bg1"/>
                </a:solidFill>
                <a:effectLst/>
                <a:latin typeface="Arial" panose="020B0604020202020204" pitchFamily="34" charset="0"/>
              </a:rPr>
              <a:t>de base 2</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posicional</a:t>
            </a:r>
            <a:r>
              <a:rPr lang="pt-BR" b="0" i="0" dirty="0">
                <a:solidFill>
                  <a:schemeClr val="bg1"/>
                </a:solidFill>
                <a:effectLst/>
                <a:latin typeface="Arial" panose="020B0604020202020204" pitchFamily="34" charset="0"/>
              </a:rPr>
              <a:t> em que todas as quantidades se representam com base em </a:t>
            </a:r>
            <a:r>
              <a:rPr lang="pt-BR" b="0" i="0" u="none" strike="noStrike" dirty="0">
                <a:solidFill>
                  <a:schemeClr val="bg1"/>
                </a:solidFill>
                <a:effectLst/>
                <a:latin typeface="Arial" panose="020B0604020202020204" pitchFamily="34" charset="0"/>
              </a:rPr>
              <a:t>dois</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números</a:t>
            </a:r>
            <a:r>
              <a:rPr lang="pt-BR" b="0" i="0" dirty="0">
                <a:solidFill>
                  <a:schemeClr val="bg1"/>
                </a:solidFill>
                <a:effectLst/>
                <a:latin typeface="Arial" panose="020B0604020202020204" pitchFamily="34" charset="0"/>
              </a:rPr>
              <a:t>, ou seja, </a:t>
            </a:r>
            <a:r>
              <a:rPr lang="pt-BR" b="1" i="0" u="none" strike="noStrike" dirty="0">
                <a:solidFill>
                  <a:schemeClr val="bg1"/>
                </a:solidFill>
                <a:effectLst/>
                <a:latin typeface="Arial" panose="020B0604020202020204" pitchFamily="34" charset="0"/>
              </a:rPr>
              <a:t>zero</a:t>
            </a:r>
            <a:r>
              <a:rPr lang="pt-BR" b="1" i="0" dirty="0">
                <a:solidFill>
                  <a:schemeClr val="bg1"/>
                </a:solidFill>
                <a:effectLst/>
                <a:latin typeface="Arial" panose="020B0604020202020204" pitchFamily="34" charset="0"/>
              </a:rPr>
              <a:t> e </a:t>
            </a:r>
            <a:r>
              <a:rPr lang="pt-BR" b="1" i="0" u="none" strike="noStrike" dirty="0">
                <a:solidFill>
                  <a:schemeClr val="bg1"/>
                </a:solidFill>
                <a:effectLst/>
                <a:latin typeface="Arial" panose="020B0604020202020204" pitchFamily="34" charset="0"/>
              </a:rPr>
              <a:t>um</a:t>
            </a:r>
            <a:r>
              <a:rPr lang="pt-BR" b="0" i="0" dirty="0">
                <a:solidFill>
                  <a:schemeClr val="bg1"/>
                </a:solidFill>
                <a:effectLst/>
                <a:latin typeface="Arial" panose="020B0604020202020204" pitchFamily="34" charset="0"/>
              </a:rPr>
              <a:t> (0 e 1).</a:t>
            </a:r>
          </a:p>
          <a:p>
            <a:pPr lvl="2" algn="just">
              <a:lnSpc>
                <a:spcPct val="150000"/>
              </a:lnSpc>
            </a:pPr>
            <a:r>
              <a:rPr lang="pt-BR" b="0" i="0" dirty="0">
                <a:solidFill>
                  <a:schemeClr val="bg1"/>
                </a:solidFill>
                <a:effectLst/>
                <a:latin typeface="Arial" panose="020B0604020202020204" pitchFamily="34" charset="0"/>
              </a:rPr>
              <a:t>Os </a:t>
            </a:r>
            <a:r>
              <a:rPr lang="pt-BR" b="0" i="0" u="none" strike="noStrike" dirty="0">
                <a:solidFill>
                  <a:schemeClr val="bg1"/>
                </a:solidFill>
                <a:effectLst/>
                <a:latin typeface="Arial" panose="020B0604020202020204" pitchFamily="34" charset="0"/>
              </a:rPr>
              <a:t>computadores</a:t>
            </a:r>
            <a:r>
              <a:rPr lang="pt-BR" b="0" i="0" dirty="0">
                <a:solidFill>
                  <a:schemeClr val="bg1"/>
                </a:solidFill>
                <a:effectLst/>
                <a:latin typeface="Arial" panose="020B0604020202020204" pitchFamily="34" charset="0"/>
              </a:rPr>
              <a:t> digitais trabalham internamente com dois níveis de </a:t>
            </a:r>
            <a:r>
              <a:rPr lang="pt-BR" b="0" i="0" u="none" strike="noStrike" dirty="0">
                <a:solidFill>
                  <a:schemeClr val="bg1"/>
                </a:solidFill>
                <a:effectLst/>
                <a:latin typeface="Arial" panose="020B0604020202020204" pitchFamily="34" charset="0"/>
              </a:rPr>
              <a:t>tensão</a:t>
            </a:r>
            <a:r>
              <a:rPr lang="pt-BR" b="0" i="0" dirty="0">
                <a:solidFill>
                  <a:schemeClr val="bg1"/>
                </a:solidFill>
                <a:effectLst/>
                <a:latin typeface="Arial" panose="020B0604020202020204" pitchFamily="34" charset="0"/>
              </a:rPr>
              <a:t>, pelo que o seu sistema de numeração natural é o sistema binário. Com efeito, num sistema simples como este é possível simplificar o cálculo, com o auxílio da </a:t>
            </a:r>
            <a:r>
              <a:rPr lang="pt-BR" b="0" i="0" u="none" strike="noStrike" dirty="0">
                <a:solidFill>
                  <a:schemeClr val="bg1"/>
                </a:solidFill>
                <a:effectLst/>
                <a:latin typeface="Arial" panose="020B0604020202020204" pitchFamily="34" charset="0"/>
              </a:rPr>
              <a:t>lógica booliana</a:t>
            </a:r>
            <a:r>
              <a:rPr lang="pt-BR" b="0" i="0" dirty="0">
                <a:solidFill>
                  <a:schemeClr val="bg1"/>
                </a:solidFill>
                <a:effectLst/>
                <a:latin typeface="Arial" panose="020B0604020202020204" pitchFamily="34" charset="0"/>
              </a:rPr>
              <a:t>. Em computação, chama-se um dígito binário (0 ou 1) de </a:t>
            </a:r>
            <a:r>
              <a:rPr lang="pt-BR" b="0" i="1" u="none" strike="noStrike" dirty="0">
                <a:solidFill>
                  <a:schemeClr val="bg1"/>
                </a:solidFill>
                <a:effectLst/>
                <a:latin typeface="Arial" panose="020B0604020202020204" pitchFamily="34" charset="0"/>
              </a:rPr>
              <a:t>bit</a:t>
            </a:r>
            <a:r>
              <a:rPr lang="pt-BR" b="0" i="0" dirty="0">
                <a:solidFill>
                  <a:schemeClr val="bg1"/>
                </a:solidFill>
                <a:effectLst/>
                <a:latin typeface="Arial" panose="020B0604020202020204" pitchFamily="34" charset="0"/>
              </a:rPr>
              <a:t>, que vem do </a:t>
            </a:r>
            <a:r>
              <a:rPr lang="pt-BR" b="0" i="0" u="none" strike="noStrike" dirty="0">
                <a:solidFill>
                  <a:schemeClr val="bg1"/>
                </a:solidFill>
                <a:effectLst/>
                <a:latin typeface="Arial" panose="020B0604020202020204" pitchFamily="34" charset="0"/>
              </a:rPr>
              <a:t>inglês</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Bi</a:t>
            </a:r>
            <a:r>
              <a:rPr lang="pt-BR" b="0" i="1" dirty="0" err="1">
                <a:solidFill>
                  <a:schemeClr val="bg1"/>
                </a:solidFill>
                <a:effectLst/>
                <a:latin typeface="Arial" panose="020B0604020202020204" pitchFamily="34" charset="0"/>
              </a:rPr>
              <a:t>nary</a:t>
            </a:r>
            <a:r>
              <a:rPr lang="pt-BR" b="0" i="1" dirty="0">
                <a:solidFill>
                  <a:schemeClr val="bg1"/>
                </a:solidFill>
                <a:effectLst/>
                <a:latin typeface="Arial" panose="020B0604020202020204" pitchFamily="34" charset="0"/>
              </a:rPr>
              <a:t> </a:t>
            </a:r>
            <a:r>
              <a:rPr lang="pt-BR" b="0" i="1" dirty="0" err="1">
                <a:solidFill>
                  <a:schemeClr val="bg1"/>
                </a:solidFill>
                <a:effectLst/>
                <a:latin typeface="Arial" panose="020B0604020202020204" pitchFamily="34" charset="0"/>
              </a:rPr>
              <a:t>Digi</a:t>
            </a:r>
            <a:r>
              <a:rPr lang="pt-BR" b="1" i="1" dirty="0" err="1">
                <a:solidFill>
                  <a:schemeClr val="bg1"/>
                </a:solidFill>
                <a:effectLst/>
                <a:latin typeface="Arial" panose="020B0604020202020204" pitchFamily="34" charset="0"/>
              </a:rPr>
              <a:t>t</a:t>
            </a:r>
            <a:r>
              <a:rPr lang="pt-BR" b="0" i="0" dirty="0">
                <a:solidFill>
                  <a:schemeClr val="bg1"/>
                </a:solidFill>
                <a:effectLst/>
                <a:latin typeface="Arial" panose="020B0604020202020204" pitchFamily="34" charset="0"/>
              </a:rPr>
              <a:t>. Um agrupamento de 8 bits corresponde a um </a:t>
            </a:r>
            <a:r>
              <a:rPr lang="pt-BR" b="0" i="0" u="none" strike="noStrike" dirty="0">
                <a:solidFill>
                  <a:schemeClr val="bg1"/>
                </a:solidFill>
                <a:effectLst/>
                <a:latin typeface="Arial" panose="020B0604020202020204" pitchFamily="34" charset="0"/>
                <a:hlinkClick r:id="rId3" tooltip="Byte">
                  <a:extLst>
                    <a:ext uri="{A12FA001-AC4F-418D-AE19-62706E023703}">
                      <ahyp:hlinkClr xmlns:ahyp="http://schemas.microsoft.com/office/drawing/2018/hyperlinkcolor" val="tx"/>
                    </a:ext>
                  </a:extLst>
                </a:hlinkClick>
              </a:rPr>
              <a:t>byte</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a:t>
            </a:r>
            <a:r>
              <a:rPr lang="pt-BR" b="0" i="1" dirty="0" err="1">
                <a:solidFill>
                  <a:schemeClr val="bg1"/>
                </a:solidFill>
                <a:effectLst/>
                <a:latin typeface="Arial" panose="020B0604020202020204" pitchFamily="34" charset="0"/>
              </a:rPr>
              <a:t>inar</a:t>
            </a:r>
            <a:r>
              <a:rPr lang="pt-BR" b="1" i="1" dirty="0" err="1">
                <a:solidFill>
                  <a:schemeClr val="bg1"/>
                </a:solidFill>
                <a:effectLst/>
                <a:latin typeface="Arial" panose="020B0604020202020204" pitchFamily="34" charset="0"/>
              </a:rPr>
              <a:t>y</a:t>
            </a:r>
            <a:r>
              <a:rPr lang="pt-BR" b="0" i="1"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Te</a:t>
            </a:r>
            <a:r>
              <a:rPr lang="pt-BR" b="0" i="1" dirty="0" err="1">
                <a:solidFill>
                  <a:schemeClr val="bg1"/>
                </a:solidFill>
                <a:effectLst/>
                <a:latin typeface="Arial" panose="020B0604020202020204" pitchFamily="34" charset="0"/>
              </a:rPr>
              <a:t>rm</a:t>
            </a:r>
            <a:r>
              <a:rPr lang="pt-BR" b="0" i="0" dirty="0">
                <a:solidFill>
                  <a:schemeClr val="bg1"/>
                </a:solidFill>
                <a:effectLst/>
                <a:latin typeface="Arial" panose="020B0604020202020204" pitchFamily="34" charset="0"/>
              </a:rPr>
              <a:t>). </a:t>
            </a: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1036969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Arquitetura:</a:t>
            </a:r>
          </a:p>
          <a:p>
            <a:pPr marL="742950" lvl="1" indent="-285750">
              <a:lnSpc>
                <a:spcPct val="150000"/>
              </a:lnSpc>
              <a:buFont typeface="Arial" panose="020B0604020202020204" pitchFamily="34" charset="0"/>
              <a:buChar char="•"/>
            </a:pPr>
            <a:r>
              <a:rPr lang="pt-BR" dirty="0"/>
              <a:t>Modelo de computação</a:t>
            </a:r>
          </a:p>
          <a:p>
            <a:pPr marL="742950" lvl="1" indent="-285750">
              <a:lnSpc>
                <a:spcPct val="150000"/>
              </a:lnSpc>
              <a:buFont typeface="Arial" panose="020B0604020202020204" pitchFamily="34" charset="0"/>
              <a:buChar char="•"/>
            </a:pPr>
            <a:r>
              <a:rPr lang="pt-BR" dirty="0"/>
              <a:t>Arquitetura de von Neumann</a:t>
            </a:r>
          </a:p>
          <a:p>
            <a:pPr marL="742950" lvl="1" indent="-285750">
              <a:lnSpc>
                <a:spcPct val="150000"/>
              </a:lnSpc>
              <a:buFont typeface="Arial" panose="020B0604020202020204" pitchFamily="34" charset="0"/>
              <a:buChar char="•"/>
            </a:pPr>
            <a:r>
              <a:rPr lang="pt-BR" dirty="0"/>
              <a:t>Desvantagens da arquitetura de von Neumann</a:t>
            </a:r>
          </a:p>
          <a:p>
            <a:pPr marL="285750" indent="-285750">
              <a:lnSpc>
                <a:spcPct val="150000"/>
              </a:lnSpc>
              <a:buFont typeface="Arial" panose="020B0604020202020204" pitchFamily="34" charset="0"/>
              <a:buChar char="•"/>
            </a:pPr>
            <a:r>
              <a:rPr lang="pt-BR" dirty="0"/>
              <a:t>Elementos de um computador:</a:t>
            </a:r>
          </a:p>
          <a:p>
            <a:pPr marL="742950" lvl="1" indent="-285750">
              <a:lnSpc>
                <a:spcPct val="150000"/>
              </a:lnSpc>
              <a:buFont typeface="Arial" panose="020B0604020202020204" pitchFamily="34" charset="0"/>
              <a:buChar char="•"/>
            </a:pPr>
            <a:r>
              <a:rPr lang="pt-BR" dirty="0"/>
              <a:t>Periféricos</a:t>
            </a:r>
          </a:p>
          <a:p>
            <a:pPr marL="742950" lvl="1" indent="-285750">
              <a:lnSpc>
                <a:spcPct val="150000"/>
              </a:lnSpc>
              <a:buFont typeface="Arial" panose="020B0604020202020204" pitchFamily="34" charset="0"/>
              <a:buChar char="•"/>
            </a:pPr>
            <a:r>
              <a:rPr lang="pt-BR" dirty="0"/>
              <a:t>Componentes</a:t>
            </a:r>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36728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Cálculo de conversão de decimal para binário e de binário para decimal:</a:t>
            </a:r>
          </a:p>
          <a:p>
            <a:pPr lvl="2" algn="just">
              <a:lnSpc>
                <a:spcPct val="150000"/>
              </a:lnSpc>
            </a:pPr>
            <a:r>
              <a:rPr lang="pt-BR" dirty="0">
                <a:solidFill>
                  <a:schemeClr val="bg1"/>
                </a:solidFill>
                <a:latin typeface="Arial" panose="020B0604020202020204" pitchFamily="34" charset="0"/>
              </a:rPr>
              <a:t>	decimal para binário devemos dividir o decimal por 2 até que o quociente seja 	zero. Logo pegamos o resto da divisão pegando os números de forma inversa.</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Código Hexadecimal:</a:t>
            </a:r>
          </a:p>
          <a:p>
            <a:pPr marL="1200150" lvl="2"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posicional que representa os números </a:t>
            </a:r>
            <a:r>
              <a:rPr lang="pt-BR" b="1" i="0" dirty="0">
                <a:solidFill>
                  <a:schemeClr val="bg1"/>
                </a:solidFill>
                <a:effectLst/>
                <a:latin typeface="Arial" panose="020B0604020202020204" pitchFamily="34" charset="0"/>
              </a:rPr>
              <a:t>em base 16</a:t>
            </a:r>
            <a:r>
              <a:rPr lang="pt-BR" b="0" i="0" dirty="0">
                <a:solidFill>
                  <a:schemeClr val="bg1"/>
                </a:solidFill>
                <a:effectLst/>
                <a:latin typeface="Arial" panose="020B0604020202020204" pitchFamily="34" charset="0"/>
              </a:rPr>
              <a:t>, portanto empregando 16 símbolos.</a:t>
            </a:r>
          </a:p>
          <a:p>
            <a:pPr marL="1200150" lvl="2"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pic>
        <p:nvPicPr>
          <p:cNvPr id="8" name="Gráfico 7">
            <a:extLst>
              <a:ext uri="{FF2B5EF4-FFF2-40B4-BE49-F238E27FC236}">
                <a16:creationId xmlns:a16="http://schemas.microsoft.com/office/drawing/2014/main" id="{4DBCCA2C-EAC7-4513-BD96-1175557C2C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2762" y="5339750"/>
            <a:ext cx="7084626" cy="456207"/>
          </a:xfrm>
          <a:prstGeom prst="rect">
            <a:avLst/>
          </a:prstGeom>
        </p:spPr>
      </p:pic>
    </p:spTree>
    <p:extLst>
      <p:ext uri="{BB962C8B-B14F-4D97-AF65-F5344CB8AC3E}">
        <p14:creationId xmlns:p14="http://schemas.microsoft.com/office/powerpoint/2010/main" val="2057179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Octal</a:t>
            </a:r>
          </a:p>
          <a:p>
            <a:pPr lvl="2"/>
            <a:r>
              <a:rPr lang="pt-BR" b="1" i="0" dirty="0">
                <a:solidFill>
                  <a:schemeClr val="bg1"/>
                </a:solidFill>
                <a:effectLst/>
                <a:latin typeface="Arial" panose="020B0604020202020204" pitchFamily="34" charset="0"/>
              </a:rPr>
              <a:t>Sistema Octal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cuja base é 8, ou seja, utiliza 8 símbolos para a representação de quantidade. No ocidente, estes símbolos são os </a:t>
            </a:r>
            <a:r>
              <a:rPr lang="pt-BR" b="0" i="0" u="none" strike="noStrike" dirty="0">
                <a:solidFill>
                  <a:schemeClr val="bg1"/>
                </a:solidFill>
                <a:effectLst/>
                <a:latin typeface="Arial" panose="020B0604020202020204" pitchFamily="34" charset="0"/>
              </a:rPr>
              <a:t>algarismos arábicos</a:t>
            </a:r>
            <a:r>
              <a:rPr lang="pt-BR" b="0" i="0" dirty="0">
                <a:solidFill>
                  <a:schemeClr val="bg1"/>
                </a:solidFill>
                <a:effectLst/>
                <a:latin typeface="Arial" panose="020B0604020202020204" pitchFamily="34" charset="0"/>
              </a:rPr>
              <a:t>.</a:t>
            </a:r>
          </a:p>
          <a:p>
            <a:pPr lvl="2"/>
            <a:r>
              <a:rPr lang="pt-BR" b="0" i="0" dirty="0">
                <a:solidFill>
                  <a:schemeClr val="bg1"/>
                </a:solidFill>
                <a:effectLst/>
                <a:latin typeface="Arial" panose="020B0604020202020204" pitchFamily="34" charset="0"/>
              </a:rPr>
              <a:t>O octal foi muito utilizado em informática como uma alternativa mais compacta ao </a:t>
            </a:r>
            <a:r>
              <a:rPr lang="pt-BR" b="0" i="0" u="none" strike="noStrike" dirty="0">
                <a:solidFill>
                  <a:schemeClr val="bg1"/>
                </a:solidFill>
                <a:effectLst/>
                <a:latin typeface="Arial" panose="020B0604020202020204" pitchFamily="34" charset="0"/>
              </a:rPr>
              <a:t>binário</a:t>
            </a:r>
            <a:r>
              <a:rPr lang="pt-BR" b="0" i="0" dirty="0">
                <a:solidFill>
                  <a:schemeClr val="bg1"/>
                </a:solidFill>
                <a:effectLst/>
                <a:latin typeface="Arial" panose="020B0604020202020204" pitchFamily="34" charset="0"/>
              </a:rPr>
              <a:t> na programação em </a:t>
            </a:r>
            <a:r>
              <a:rPr lang="pt-BR" b="0" i="0" u="none" strike="noStrike" dirty="0">
                <a:solidFill>
                  <a:schemeClr val="bg1"/>
                </a:solidFill>
                <a:effectLst/>
                <a:latin typeface="Arial" panose="020B0604020202020204" pitchFamily="34" charset="0"/>
              </a:rPr>
              <a:t>linguagem de máquina</a:t>
            </a:r>
            <a:r>
              <a:rPr lang="pt-BR" b="0" i="0" dirty="0">
                <a:solidFill>
                  <a:schemeClr val="bg1"/>
                </a:solidFill>
                <a:effectLst/>
                <a:latin typeface="Arial" panose="020B0604020202020204" pitchFamily="34" charset="0"/>
              </a:rPr>
              <a:t>. Hoje, o </a:t>
            </a:r>
            <a:r>
              <a:rPr lang="pt-BR" b="0" i="0" u="none" strike="noStrike"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mais utilizado como alternativa ao binário.</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Decimal</a:t>
            </a:r>
          </a:p>
          <a:p>
            <a:pPr lvl="2" algn="just">
              <a:lnSpc>
                <a:spcPct val="150000"/>
              </a:lnSpc>
            </a:pPr>
            <a:r>
              <a:rPr lang="pt-BR" sz="1600" b="0" i="0" dirty="0">
                <a:solidFill>
                  <a:schemeClr val="bg1"/>
                </a:solidFill>
                <a:effectLst/>
                <a:latin typeface="Arial" panose="020B0604020202020204" pitchFamily="34" charset="0"/>
              </a:rPr>
              <a:t>O </a:t>
            </a:r>
            <a:r>
              <a:rPr lang="pt-BR" sz="1600" b="1" i="0" dirty="0">
                <a:solidFill>
                  <a:schemeClr val="bg1"/>
                </a:solidFill>
                <a:effectLst/>
                <a:latin typeface="Arial" panose="020B0604020202020204" pitchFamily="34" charset="0"/>
              </a:rPr>
              <a:t>sistema decimal</a:t>
            </a:r>
            <a:r>
              <a:rPr lang="pt-BR" sz="1600" b="0" i="0" dirty="0">
                <a:solidFill>
                  <a:schemeClr val="bg1"/>
                </a:solidFill>
                <a:effectLst/>
                <a:latin typeface="Arial" panose="020B0604020202020204" pitchFamily="34" charset="0"/>
              </a:rPr>
              <a:t> é um </a:t>
            </a:r>
            <a:r>
              <a:rPr lang="pt-BR" sz="1600" b="0" i="0" u="none" strike="noStrike" dirty="0">
                <a:solidFill>
                  <a:schemeClr val="bg1"/>
                </a:solidFill>
                <a:effectLst/>
                <a:latin typeface="Arial" panose="020B0604020202020204" pitchFamily="34" charset="0"/>
              </a:rPr>
              <a:t>sistema de numeração de posição</a:t>
            </a:r>
            <a:r>
              <a:rPr lang="pt-BR" sz="1600" b="0" i="0" dirty="0">
                <a:solidFill>
                  <a:schemeClr val="bg1"/>
                </a:solidFill>
                <a:effectLst/>
                <a:latin typeface="Arial" panose="020B0604020202020204" pitchFamily="34" charset="0"/>
              </a:rPr>
              <a:t> que utiliza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endParaRPr lang="pt-BR" sz="1600" dirty="0">
              <a:solidFill>
                <a:schemeClr val="bg1"/>
              </a:solidFill>
              <a:latin typeface="Arial" panose="020B0604020202020204" pitchFamily="34" charset="0"/>
            </a:endParaRPr>
          </a:p>
          <a:p>
            <a:pPr lvl="2"/>
            <a:r>
              <a:rPr lang="pt-BR" sz="1600" b="0" i="0" dirty="0">
                <a:solidFill>
                  <a:schemeClr val="bg1"/>
                </a:solidFill>
                <a:effectLst/>
                <a:latin typeface="Arial" panose="020B0604020202020204" pitchFamily="34" charset="0"/>
              </a:rPr>
              <a:t>Um </a:t>
            </a:r>
            <a:r>
              <a:rPr lang="pt-BR" sz="1600" b="0" i="0" u="none" strike="noStrike" dirty="0">
                <a:solidFill>
                  <a:schemeClr val="bg1"/>
                </a:solidFill>
                <a:effectLst/>
                <a:latin typeface="Arial" panose="020B0604020202020204" pitchFamily="34" charset="0"/>
              </a:rPr>
              <a:t>sistema de numeração</a:t>
            </a:r>
            <a:r>
              <a:rPr lang="pt-BR" sz="1600" b="0" i="0" dirty="0">
                <a:solidFill>
                  <a:schemeClr val="bg1"/>
                </a:solidFill>
                <a:effectLst/>
                <a:latin typeface="Arial" panose="020B0604020202020204" pitchFamily="34" charset="0"/>
              </a:rPr>
              <a:t> é um conjunto de princípios constituindo o artifício lógico de classificação em grupos e subgrupos das unidades que formam os números.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de um sistema de numeração é uma certa quantidade de unidades que deve constituir uma unidade de ordem imediatamente superior. Os sistemas de numeração tem seu nome derivado da sua base, ou seja, o </a:t>
            </a:r>
            <a:r>
              <a:rPr lang="pt-BR" sz="1600" b="0" i="0" u="none" strike="noStrike" dirty="0">
                <a:solidFill>
                  <a:schemeClr val="bg1"/>
                </a:solidFill>
                <a:effectLst/>
                <a:latin typeface="Arial" panose="020B0604020202020204" pitchFamily="34" charset="0"/>
              </a:rPr>
              <a:t>sistema binário</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dois</a:t>
            </a:r>
            <a:r>
              <a:rPr lang="pt-BR" sz="1600" b="0" i="0" dirty="0">
                <a:solidFill>
                  <a:schemeClr val="bg1"/>
                </a:solidFill>
                <a:effectLst/>
                <a:latin typeface="Arial" panose="020B0604020202020204" pitchFamily="34" charset="0"/>
              </a:rPr>
              <a:t>, o sistema </a:t>
            </a:r>
            <a:r>
              <a:rPr lang="pt-BR" sz="1600" b="0" i="0" dirty="0" err="1">
                <a:solidFill>
                  <a:schemeClr val="bg1"/>
                </a:solidFill>
                <a:effectLst/>
                <a:latin typeface="Arial" panose="020B0604020202020204" pitchFamily="34" charset="0"/>
              </a:rPr>
              <a:t>septimal</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sete</a:t>
            </a:r>
            <a:r>
              <a:rPr lang="pt-BR" sz="1600" b="0" i="0" dirty="0">
                <a:solidFill>
                  <a:schemeClr val="bg1"/>
                </a:solidFill>
                <a:effectLst/>
                <a:latin typeface="Arial" panose="020B0604020202020204" pitchFamily="34" charset="0"/>
              </a:rPr>
              <a:t> e o decimal tem base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br>
              <a:rPr lang="pt-BR" dirty="0">
                <a:solidFill>
                  <a:schemeClr val="bg1"/>
                </a:solidFill>
              </a:rPr>
            </a:br>
            <a:endParaRPr lang="pt-BR" b="0" i="0" dirty="0">
              <a:solidFill>
                <a:schemeClr val="bg1"/>
              </a:solidFill>
              <a:effectLst/>
              <a:latin typeface="Arial" panose="020B0604020202020204" pitchFamily="34" charset="0"/>
            </a:endParaRPr>
          </a:p>
          <a:p>
            <a:pPr marL="742950" lvl="1"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386600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Código Binário</a:t>
            </a:r>
          </a:p>
          <a:p>
            <a:pPr marL="742950" lvl="1" indent="-285750">
              <a:lnSpc>
                <a:spcPct val="150000"/>
              </a:lnSpc>
              <a:buFont typeface="Arial" panose="020B0604020202020204" pitchFamily="34" charset="0"/>
              <a:buChar char="•"/>
            </a:pPr>
            <a:r>
              <a:rPr lang="pt-BR" dirty="0"/>
              <a:t>Hexadecimal</a:t>
            </a:r>
          </a:p>
          <a:p>
            <a:pPr marL="742950" lvl="1" indent="-285750">
              <a:lnSpc>
                <a:spcPct val="150000"/>
              </a:lnSpc>
              <a:buFont typeface="Arial" panose="020B0604020202020204" pitchFamily="34" charset="0"/>
              <a:buChar char="•"/>
            </a:pPr>
            <a:r>
              <a:rPr lang="pt-BR" dirty="0"/>
              <a:t>Octal</a:t>
            </a:r>
          </a:p>
          <a:p>
            <a:pPr marL="742950" lvl="1" indent="-285750">
              <a:lnSpc>
                <a:spcPct val="150000"/>
              </a:lnSpc>
              <a:buFont typeface="Arial" panose="020B0604020202020204" pitchFamily="34" charset="0"/>
              <a:buChar char="•"/>
            </a:pPr>
            <a:r>
              <a:rPr lang="pt-BR" dirty="0"/>
              <a:t>Decimal</a:t>
            </a:r>
          </a:p>
          <a:p>
            <a:pPr marL="742950" lvl="1" indent="-285750">
              <a:lnSpc>
                <a:spcPct val="150000"/>
              </a:lnSpc>
              <a:buFont typeface="Arial" panose="020B0604020202020204" pitchFamily="34" charset="0"/>
              <a:buChar char="•"/>
            </a:pPr>
            <a:r>
              <a:rPr lang="pt-BR" dirty="0"/>
              <a:t>Linguagem Assembly:</a:t>
            </a:r>
          </a:p>
          <a:p>
            <a:pPr marL="1200150" lvl="2" indent="-285750">
              <a:lnSpc>
                <a:spcPct val="150000"/>
              </a:lnSpc>
              <a:buFont typeface="Arial" panose="020B0604020202020204" pitchFamily="34" charset="0"/>
              <a:buChar char="•"/>
            </a:pPr>
            <a:r>
              <a:rPr lang="pt-BR" dirty="0"/>
              <a:t>Ambiente e configuração</a:t>
            </a:r>
          </a:p>
          <a:p>
            <a:pPr marL="1200150" lvl="2" indent="-285750">
              <a:lnSpc>
                <a:spcPct val="150000"/>
              </a:lnSpc>
              <a:buFont typeface="Arial" panose="020B0604020202020204" pitchFamily="34" charset="0"/>
              <a:buChar char="•"/>
            </a:pPr>
            <a:r>
              <a:rPr lang="pt-BR" dirty="0"/>
              <a:t>Criando o seu programa</a:t>
            </a:r>
          </a:p>
          <a:p>
            <a:pPr marL="1200150" lvl="2" indent="-285750">
              <a:lnSpc>
                <a:spcPct val="150000"/>
              </a:lnSpc>
              <a:buFont typeface="Arial" panose="020B0604020202020204" pitchFamily="34" charset="0"/>
              <a:buChar char="•"/>
            </a:pPr>
            <a:r>
              <a:rPr lang="pt-BR" dirty="0"/>
              <a:t>Executando o seu programa</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6465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Linguagem de alto nível com C</a:t>
            </a:r>
          </a:p>
          <a:p>
            <a:pPr marL="742950" lvl="1" indent="-285750">
              <a:lnSpc>
                <a:spcPct val="150000"/>
              </a:lnSpc>
              <a:buFont typeface="Arial" panose="020B0604020202020204" pitchFamily="34" charset="0"/>
              <a:buChar char="•"/>
            </a:pPr>
            <a:r>
              <a:rPr lang="pt-BR" dirty="0"/>
              <a:t>Entender a estrutura da linguagem</a:t>
            </a:r>
          </a:p>
          <a:p>
            <a:pPr marL="742950" lvl="1" indent="-285750">
              <a:lnSpc>
                <a:spcPct val="150000"/>
              </a:lnSpc>
              <a:buFont typeface="Arial" panose="020B0604020202020204" pitchFamily="34" charset="0"/>
              <a:buChar char="•"/>
            </a:pPr>
            <a:r>
              <a:rPr lang="pt-BR" dirty="0"/>
              <a:t>Compilador</a:t>
            </a:r>
          </a:p>
          <a:p>
            <a:pPr marL="742950" lvl="1" indent="-285750">
              <a:lnSpc>
                <a:spcPct val="150000"/>
              </a:lnSpc>
              <a:buFont typeface="Arial" panose="020B0604020202020204" pitchFamily="34" charset="0"/>
              <a:buChar char="•"/>
            </a:pPr>
            <a:r>
              <a:rPr lang="pt-BR" dirty="0" err="1"/>
              <a:t>Linker</a:t>
            </a:r>
            <a:endParaRPr lang="pt-BR" dirty="0"/>
          </a:p>
          <a:p>
            <a:pPr marL="742950" lvl="1" indent="-285750">
              <a:lnSpc>
                <a:spcPct val="150000"/>
              </a:lnSpc>
              <a:buFont typeface="Arial" panose="020B0604020202020204" pitchFamily="34" charset="0"/>
              <a:buChar char="•"/>
            </a:pPr>
            <a:r>
              <a:rPr lang="pt-BR" dirty="0" err="1"/>
              <a:t>Maker</a:t>
            </a:r>
            <a:endParaRPr lang="pt-BR" dirty="0"/>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293531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Variáveis e Constantes</a:t>
            </a:r>
          </a:p>
          <a:p>
            <a:pPr marL="742950" lvl="1" indent="-285750">
              <a:lnSpc>
                <a:spcPct val="150000"/>
              </a:lnSpc>
              <a:buFont typeface="Arial" panose="020B0604020202020204" pitchFamily="34" charset="0"/>
              <a:buChar char="•"/>
            </a:pPr>
            <a:r>
              <a:rPr lang="pt-BR" dirty="0"/>
              <a:t>Tipos de Dados</a:t>
            </a:r>
          </a:p>
          <a:p>
            <a:pPr marL="742950" lvl="1" indent="-285750">
              <a:lnSpc>
                <a:spcPct val="150000"/>
              </a:lnSpc>
              <a:buFont typeface="Arial" panose="020B0604020202020204" pitchFamily="34" charset="0"/>
              <a:buChar char="•"/>
            </a:pPr>
            <a:r>
              <a:rPr lang="pt-BR" dirty="0"/>
              <a:t>Tabela ASCI</a:t>
            </a:r>
          </a:p>
          <a:p>
            <a:pPr marL="742950" lvl="1" indent="-285750">
              <a:lnSpc>
                <a:spcPct val="150000"/>
              </a:lnSpc>
              <a:buFont typeface="Arial" panose="020B0604020202020204" pitchFamily="34" charset="0"/>
              <a:buChar char="•"/>
            </a:pPr>
            <a:r>
              <a:rPr lang="pt-BR" dirty="0"/>
              <a:t>Fluxo top-</a:t>
            </a:r>
            <a:r>
              <a:rPr lang="pt-BR" dirty="0" err="1"/>
              <a:t>down</a:t>
            </a:r>
            <a:endParaRPr lang="pt-BR" dirty="0"/>
          </a:p>
          <a:p>
            <a:pPr marL="742950" lvl="1" indent="-285750">
              <a:lnSpc>
                <a:spcPct val="150000"/>
              </a:lnSpc>
              <a:buFont typeface="Arial" panose="020B0604020202020204" pitchFamily="34" charset="0"/>
              <a:buChar char="•"/>
            </a:pPr>
            <a:r>
              <a:rPr lang="pt-BR" dirty="0"/>
              <a:t>Desvio de fluxo:</a:t>
            </a:r>
          </a:p>
          <a:p>
            <a:pPr marL="1200150" lvl="2" indent="-285750">
              <a:lnSpc>
                <a:spcPct val="150000"/>
              </a:lnSpc>
              <a:buFont typeface="Arial" panose="020B0604020202020204" pitchFamily="34" charset="0"/>
              <a:buChar char="•"/>
            </a:pPr>
            <a:r>
              <a:rPr lang="pt-BR" dirty="0"/>
              <a:t>Simples</a:t>
            </a:r>
          </a:p>
          <a:p>
            <a:pPr marL="1200150" lvl="2" indent="-285750">
              <a:lnSpc>
                <a:spcPct val="150000"/>
              </a:lnSpc>
              <a:buFont typeface="Arial" panose="020B0604020202020204" pitchFamily="34" charset="0"/>
              <a:buChar char="•"/>
            </a:pPr>
            <a:r>
              <a:rPr lang="pt-BR" dirty="0" err="1"/>
              <a:t>Multiplo</a:t>
            </a:r>
            <a:endParaRPr lang="pt-BR" dirty="0"/>
          </a:p>
          <a:p>
            <a:pPr marL="1200150" lvl="2" indent="-285750">
              <a:lnSpc>
                <a:spcPct val="150000"/>
              </a:lnSpc>
              <a:buFont typeface="Arial" panose="020B0604020202020204" pitchFamily="34" charset="0"/>
              <a:buChar char="•"/>
            </a:pPr>
            <a:r>
              <a:rPr lang="pt-BR" dirty="0"/>
              <a:t>Estrutura ternária</a:t>
            </a:r>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42883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TI-0122</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Repetição e Laço</a:t>
            </a:r>
          </a:p>
          <a:p>
            <a:pPr marL="1200150" lvl="2" indent="-285750">
              <a:lnSpc>
                <a:spcPct val="150000"/>
              </a:lnSpc>
              <a:buFont typeface="Arial" panose="020B0604020202020204" pitchFamily="34" charset="0"/>
              <a:buChar char="•"/>
            </a:pPr>
            <a:r>
              <a:rPr lang="pt-BR" dirty="0" err="1"/>
              <a:t>Arrays</a:t>
            </a:r>
            <a:endParaRPr lang="pt-BR" dirty="0"/>
          </a:p>
          <a:p>
            <a:pPr marL="1200150" lvl="2" indent="-285750">
              <a:lnSpc>
                <a:spcPct val="150000"/>
              </a:lnSpc>
              <a:buFont typeface="Arial" panose="020B0604020202020204" pitchFamily="34" charset="0"/>
              <a:buChar char="•"/>
            </a:pPr>
            <a:r>
              <a:rPr lang="pt-BR" dirty="0"/>
              <a:t>Estruturas (</a:t>
            </a:r>
            <a:r>
              <a:rPr lang="pt-BR" dirty="0" err="1"/>
              <a:t>Struct</a:t>
            </a:r>
            <a:r>
              <a:rPr lang="pt-BR" dirty="0"/>
              <a:t>)</a:t>
            </a:r>
          </a:p>
          <a:p>
            <a:pPr marL="1200150" lvl="2" indent="-285750">
              <a:lnSpc>
                <a:spcPct val="150000"/>
              </a:lnSpc>
              <a:buFont typeface="Arial" panose="020B0604020202020204" pitchFamily="34" charset="0"/>
              <a:buChar char="•"/>
            </a:pPr>
            <a:r>
              <a:rPr lang="pt-BR" dirty="0"/>
              <a:t>Bibliotecas </a:t>
            </a:r>
          </a:p>
          <a:p>
            <a:pPr marL="1200150" lvl="2" indent="-285750">
              <a:lnSpc>
                <a:spcPct val="150000"/>
              </a:lnSpc>
              <a:buFont typeface="Arial" panose="020B0604020202020204" pitchFamily="34" charset="0"/>
              <a:buChar char="•"/>
            </a:pPr>
            <a:r>
              <a:rPr lang="pt-BR" dirty="0"/>
              <a:t>Funções</a:t>
            </a:r>
          </a:p>
          <a:p>
            <a:pPr marL="1200150" lvl="2" indent="-285750">
              <a:lnSpc>
                <a:spcPct val="150000"/>
              </a:lnSpc>
              <a:buFont typeface="Arial" panose="020B0604020202020204" pitchFamily="34" charset="0"/>
              <a:buChar char="•"/>
            </a:pPr>
            <a:r>
              <a:rPr lang="pt-BR" dirty="0"/>
              <a:t>Recursão</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749783453"/>
      </p:ext>
    </p:extLst>
  </p:cSld>
  <p:clrMapOvr>
    <a:masterClrMapping/>
  </p:clrMapOvr>
</p:sld>
</file>

<file path=ppt/theme/theme1.xml><?xml version="1.0" encoding="utf-8"?>
<a:theme xmlns:a="http://schemas.openxmlformats.org/drawingml/2006/main" name="Fade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318</TotalTime>
  <Words>3589</Words>
  <Application>Microsoft Office PowerPoint</Application>
  <PresentationFormat>Widescreen</PresentationFormat>
  <Paragraphs>397</Paragraphs>
  <Slides>51</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51</vt:i4>
      </vt:variant>
    </vt:vector>
  </HeadingPairs>
  <TitlesOfParts>
    <vt:vector size="59" baseType="lpstr">
      <vt:lpstr>Aharoni</vt:lpstr>
      <vt:lpstr>Arial</vt:lpstr>
      <vt:lpstr>Avenir Next LT Pro</vt:lpstr>
      <vt:lpstr>Muli</vt:lpstr>
      <vt:lpstr>Open Sans</vt:lpstr>
      <vt:lpstr>Open Sans</vt:lpstr>
      <vt:lpstr>opensans</vt:lpstr>
      <vt:lpstr>FadeVTI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Edilson Jesus Da Silva</dc:creator>
  <cp:lastModifiedBy>Edilson Jesus Da Silva</cp:lastModifiedBy>
  <cp:revision>6</cp:revision>
  <dcterms:created xsi:type="dcterms:W3CDTF">2022-02-21T11:39:32Z</dcterms:created>
  <dcterms:modified xsi:type="dcterms:W3CDTF">2022-02-24T02:23:52Z</dcterms:modified>
</cp:coreProperties>
</file>